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8" r:id="rId3"/>
    <p:sldId id="265" r:id="rId4"/>
    <p:sldId id="257" r:id="rId5"/>
    <p:sldId id="259" r:id="rId6"/>
    <p:sldId id="266" r:id="rId7"/>
    <p:sldId id="260" r:id="rId8"/>
    <p:sldId id="267" r:id="rId9"/>
    <p:sldId id="261" r:id="rId10"/>
    <p:sldId id="26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705" autoAdjust="0"/>
  </p:normalViewPr>
  <p:slideViewPr>
    <p:cSldViewPr>
      <p:cViewPr>
        <p:scale>
          <a:sx n="60" d="100"/>
          <a:sy n="60" d="100"/>
        </p:scale>
        <p:origin x="-1098"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341057-E52B-42B5-9B8C-89755A7A1F1B}" type="datetimeFigureOut">
              <a:rPr lang="en-US" smtClean="0"/>
              <a:t>10/10/2011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26F680-84DB-4837-A70A-3B67C06E8552}" type="slidenum">
              <a:rPr lang="en-US" smtClean="0"/>
              <a:t>‹#›</a:t>
            </a:fld>
            <a:endParaRPr lang="en-US" dirty="0"/>
          </a:p>
        </p:txBody>
      </p:sp>
    </p:spTree>
    <p:extLst>
      <p:ext uri="{BB962C8B-B14F-4D97-AF65-F5344CB8AC3E}">
        <p14:creationId xmlns:p14="http://schemas.microsoft.com/office/powerpoint/2010/main" val="1303443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Hannah</a:t>
            </a:r>
            <a:r>
              <a:rPr lang="en-US" baseline="0" dirty="0" smtClean="0"/>
              <a:t>, I like how this humorously-phrased title sets up the problem/question of your study </a:t>
            </a:r>
            <a:r>
              <a:rPr lang="en-US" baseline="0" dirty="0" smtClean="0">
                <a:sym typeface="Wingdings"/>
              </a:rPr>
              <a:t></a:t>
            </a:r>
            <a:endParaRPr lang="en-US" dirty="0"/>
          </a:p>
        </p:txBody>
      </p:sp>
      <p:sp>
        <p:nvSpPr>
          <p:cNvPr id="4" name="Slide Number Placeholder 3"/>
          <p:cNvSpPr>
            <a:spLocks noGrp="1"/>
          </p:cNvSpPr>
          <p:nvPr>
            <p:ph type="sldNum" sz="quarter" idx="10"/>
          </p:nvPr>
        </p:nvSpPr>
        <p:spPr/>
        <p:txBody>
          <a:bodyPr/>
          <a:lstStyle/>
          <a:p>
            <a:fld id="{DB26F680-84DB-4837-A70A-3B67C06E8552}" type="slidenum">
              <a:rPr lang="en-US" smtClean="0"/>
              <a:t>1</a:t>
            </a:fld>
            <a:endParaRPr lang="en-US" dirty="0"/>
          </a:p>
        </p:txBody>
      </p:sp>
    </p:spTree>
    <p:extLst>
      <p:ext uri="{BB962C8B-B14F-4D97-AF65-F5344CB8AC3E}">
        <p14:creationId xmlns:p14="http://schemas.microsoft.com/office/powerpoint/2010/main" val="2740709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how you’re INtroducing your</a:t>
            </a:r>
            <a:r>
              <a:rPr lang="en-US" baseline="0" dirty="0" smtClean="0"/>
              <a:t> research questions with some background your readers can relate to </a:t>
            </a:r>
            <a:r>
              <a:rPr lang="en-US" baseline="0" dirty="0" smtClean="0">
                <a:sym typeface="Wingdings"/>
              </a:rPr>
              <a:t></a:t>
            </a:r>
          </a:p>
          <a:p>
            <a:endParaRPr lang="en-US" baseline="0" dirty="0" smtClean="0">
              <a:sym typeface="Wingdings"/>
            </a:endParaRPr>
          </a:p>
          <a:p>
            <a:r>
              <a:rPr lang="en-US" baseline="0" dirty="0" smtClean="0">
                <a:sym typeface="Wingdings"/>
              </a:rPr>
              <a:t>How might you do this without giving away your research? “College provides students not only with many new academic opportunities, but also with…”</a:t>
            </a:r>
          </a:p>
          <a:p>
            <a:endParaRPr lang="en-US" baseline="0" dirty="0" smtClean="0">
              <a:sym typeface="Wingdings"/>
            </a:endParaRPr>
          </a:p>
          <a:p>
            <a:r>
              <a:rPr lang="en-US" baseline="0" dirty="0" smtClean="0">
                <a:sym typeface="Wingdings"/>
              </a:rPr>
              <a:t>How might you phrase your questions so they seem like they leave room for exploration? Instead of a yes/no or a question that assumes students are choosing social life, try “How do college students…?”</a:t>
            </a:r>
            <a:endParaRPr lang="en-US" dirty="0"/>
          </a:p>
        </p:txBody>
      </p:sp>
      <p:sp>
        <p:nvSpPr>
          <p:cNvPr id="4" name="Slide Number Placeholder 3"/>
          <p:cNvSpPr>
            <a:spLocks noGrp="1"/>
          </p:cNvSpPr>
          <p:nvPr>
            <p:ph type="sldNum" sz="quarter" idx="10"/>
          </p:nvPr>
        </p:nvSpPr>
        <p:spPr/>
        <p:txBody>
          <a:bodyPr/>
          <a:lstStyle/>
          <a:p>
            <a:fld id="{DB26F680-84DB-4837-A70A-3B67C06E8552}" type="slidenum">
              <a:rPr lang="en-US" smtClean="0"/>
              <a:t>2</a:t>
            </a:fld>
            <a:endParaRPr lang="en-US" dirty="0"/>
          </a:p>
        </p:txBody>
      </p:sp>
    </p:spTree>
    <p:extLst>
      <p:ext uri="{BB962C8B-B14F-4D97-AF65-F5344CB8AC3E}">
        <p14:creationId xmlns:p14="http://schemas.microsoft.com/office/powerpoint/2010/main" val="2820777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Typically,</a:t>
            </a:r>
            <a:r>
              <a:rPr lang="en-US" baseline="0" dirty="0" smtClean="0"/>
              <a:t> in this genre of research, there’s a section in which you explain your “methods” and why you chose to use those approaches—why look at dorm room photos to address your questions?</a:t>
            </a:r>
          </a:p>
          <a:p>
            <a:endParaRPr lang="en-US" baseline="0" dirty="0" smtClean="0"/>
          </a:p>
          <a:p>
            <a:r>
              <a:rPr lang="en-US" baseline="0" dirty="0" smtClean="0"/>
              <a:t>I like that you INtroduce these data and that your INterpretations point out specifics of the data </a:t>
            </a:r>
            <a:r>
              <a:rPr lang="en-US" baseline="0" dirty="0" smtClean="0">
                <a:sym typeface="Wingdings"/>
              </a:rPr>
              <a:t></a:t>
            </a:r>
          </a:p>
          <a:p>
            <a:endParaRPr lang="en-US" baseline="0" dirty="0" smtClean="0">
              <a:sym typeface="Wingdings"/>
            </a:endParaRPr>
          </a:p>
          <a:p>
            <a:r>
              <a:rPr lang="en-US" baseline="0" dirty="0" smtClean="0">
                <a:sym typeface="Wingdings"/>
              </a:rPr>
              <a:t>Can you relate those INterpretations more clearly to your questions? What does the presence of stereo system or makeup say about the balance of social life and academics?</a:t>
            </a:r>
            <a:endParaRPr lang="en-US" dirty="0"/>
          </a:p>
        </p:txBody>
      </p:sp>
      <p:sp>
        <p:nvSpPr>
          <p:cNvPr id="4" name="Slide Number Placeholder 3"/>
          <p:cNvSpPr>
            <a:spLocks noGrp="1"/>
          </p:cNvSpPr>
          <p:nvPr>
            <p:ph type="sldNum" sz="quarter" idx="10"/>
          </p:nvPr>
        </p:nvSpPr>
        <p:spPr/>
        <p:txBody>
          <a:bodyPr/>
          <a:lstStyle/>
          <a:p>
            <a:fld id="{DB26F680-84DB-4837-A70A-3B67C06E8552}" type="slidenum">
              <a:rPr lang="en-US" smtClean="0"/>
              <a:t>4</a:t>
            </a:fld>
            <a:endParaRPr lang="en-US" dirty="0"/>
          </a:p>
        </p:txBody>
      </p:sp>
    </p:spTree>
    <p:extLst>
      <p:ext uri="{BB962C8B-B14F-4D97-AF65-F5344CB8AC3E}">
        <p14:creationId xmlns:p14="http://schemas.microsoft.com/office/powerpoint/2010/main" val="3337939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like that you INterpret</a:t>
            </a:r>
            <a:r>
              <a:rPr lang="en-US" baseline="0" dirty="0" smtClean="0"/>
              <a:t> the data here to show me what they mean by using the 3 Ins, but also by highlighting certain parts of the data </a:t>
            </a:r>
            <a:r>
              <a:rPr lang="en-US" baseline="0" dirty="0" smtClean="0">
                <a:sym typeface="Wingdings"/>
              </a:rPr>
              <a:t></a:t>
            </a:r>
          </a:p>
          <a:p>
            <a:endParaRPr lang="en-US" baseline="0" dirty="0" smtClean="0">
              <a:sym typeface="Wingdings"/>
            </a:endParaRPr>
          </a:p>
          <a:p>
            <a:r>
              <a:rPr lang="en-US" baseline="0" dirty="0" smtClean="0">
                <a:sym typeface="Wingdings"/>
              </a:rPr>
              <a:t>For me, it would be easier to read and interpret these findings without the animations. </a:t>
            </a:r>
            <a:endParaRPr lang="en-US" dirty="0"/>
          </a:p>
        </p:txBody>
      </p:sp>
      <p:sp>
        <p:nvSpPr>
          <p:cNvPr id="4" name="Slide Number Placeholder 3"/>
          <p:cNvSpPr>
            <a:spLocks noGrp="1"/>
          </p:cNvSpPr>
          <p:nvPr>
            <p:ph type="sldNum" sz="quarter" idx="10"/>
          </p:nvPr>
        </p:nvSpPr>
        <p:spPr/>
        <p:txBody>
          <a:bodyPr/>
          <a:lstStyle/>
          <a:p>
            <a:fld id="{DB26F680-84DB-4837-A70A-3B67C06E8552}" type="slidenum">
              <a:rPr lang="en-US" smtClean="0"/>
              <a:t>5</a:t>
            </a:fld>
            <a:endParaRPr lang="en-US" dirty="0"/>
          </a:p>
        </p:txBody>
      </p:sp>
    </p:spTree>
    <p:extLst>
      <p:ext uri="{BB962C8B-B14F-4D97-AF65-F5344CB8AC3E}">
        <p14:creationId xmlns:p14="http://schemas.microsoft.com/office/powerpoint/2010/main" val="725883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me, there are some clear trends about socializing</a:t>
            </a:r>
            <a:r>
              <a:rPr lang="en-US" baseline="0" dirty="0" smtClean="0"/>
              <a:t> here that you might point out in your INterpretations (about how the presence of others or other demands affects academics). </a:t>
            </a:r>
          </a:p>
          <a:p>
            <a:endParaRPr lang="en-US" baseline="0" dirty="0" smtClean="0"/>
          </a:p>
          <a:p>
            <a:r>
              <a:rPr lang="en-US" baseline="0" dirty="0" smtClean="0"/>
              <a:t>Like how the thought-bubbles fit the nature of this data set. </a:t>
            </a:r>
            <a:r>
              <a:rPr lang="en-US" baseline="0" dirty="0" smtClean="0">
                <a:sym typeface="Wingdings"/>
              </a:rPr>
              <a:t></a:t>
            </a:r>
            <a:endParaRPr lang="en-US" dirty="0"/>
          </a:p>
        </p:txBody>
      </p:sp>
      <p:sp>
        <p:nvSpPr>
          <p:cNvPr id="4" name="Slide Number Placeholder 3"/>
          <p:cNvSpPr>
            <a:spLocks noGrp="1"/>
          </p:cNvSpPr>
          <p:nvPr>
            <p:ph type="sldNum" sz="quarter" idx="10"/>
          </p:nvPr>
        </p:nvSpPr>
        <p:spPr/>
        <p:txBody>
          <a:bodyPr/>
          <a:lstStyle/>
          <a:p>
            <a:fld id="{DB26F680-84DB-4837-A70A-3B67C06E8552}" type="slidenum">
              <a:rPr lang="en-US" smtClean="0"/>
              <a:t>7</a:t>
            </a:fld>
            <a:endParaRPr lang="en-US" dirty="0"/>
          </a:p>
        </p:txBody>
      </p:sp>
    </p:spTree>
    <p:extLst>
      <p:ext uri="{BB962C8B-B14F-4D97-AF65-F5344CB8AC3E}">
        <p14:creationId xmlns:p14="http://schemas.microsoft.com/office/powerpoint/2010/main" val="4063013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like how you brought your research</a:t>
            </a:r>
            <a:r>
              <a:rPr lang="en-US" baseline="0" dirty="0" smtClean="0"/>
              <a:t> into relation with Nathan’s (2005) study—this is a way to “talk back” to previous research in the field to confirm or challenge what we know about this topic </a:t>
            </a:r>
            <a:r>
              <a:rPr lang="en-US" baseline="0" dirty="0" smtClean="0">
                <a:sym typeface="Wingdings"/>
              </a:rPr>
              <a:t></a:t>
            </a:r>
          </a:p>
          <a:p>
            <a:endParaRPr lang="en-US" baseline="0" dirty="0" smtClean="0">
              <a:sym typeface="Wingdings"/>
            </a:endParaRPr>
          </a:p>
          <a:p>
            <a:r>
              <a:rPr lang="en-US" baseline="0" dirty="0" smtClean="0">
                <a:sym typeface="Wingdings"/>
              </a:rPr>
              <a:t>How might you take this a step further? What do the similarities and differences you note mean for how we should think/act/research about college culture and what it means to be educated?</a:t>
            </a:r>
          </a:p>
          <a:p>
            <a:endParaRPr lang="en-US" baseline="0" dirty="0" smtClean="0">
              <a:sym typeface="Wingdings"/>
            </a:endParaRPr>
          </a:p>
          <a:p>
            <a:r>
              <a:rPr lang="en-US" baseline="0" dirty="0" smtClean="0">
                <a:sym typeface="Wingdings"/>
              </a:rPr>
              <a:t>Hannah, I can see you applying some of the conventions of the ethnographic research genre and using the 3 Ins on a large scale . Now, how might you do those things more consistently to lead your reader through the problem/question, background, methods, findings, and conclusion and why what you noted matters? </a:t>
            </a:r>
          </a:p>
          <a:p>
            <a:endParaRPr lang="en-US" baseline="0" dirty="0" smtClean="0">
              <a:sym typeface="Wingdings"/>
            </a:endParaRPr>
          </a:p>
          <a:p>
            <a:r>
              <a:rPr lang="en-US" baseline="0" dirty="0" smtClean="0">
                <a:sym typeface="Wingdings"/>
              </a:rPr>
              <a:t>I look forward to reading your next draft! </a:t>
            </a:r>
            <a:endParaRPr lang="en-US" dirty="0"/>
          </a:p>
        </p:txBody>
      </p:sp>
      <p:sp>
        <p:nvSpPr>
          <p:cNvPr id="4" name="Slide Number Placeholder 3"/>
          <p:cNvSpPr>
            <a:spLocks noGrp="1"/>
          </p:cNvSpPr>
          <p:nvPr>
            <p:ph type="sldNum" sz="quarter" idx="10"/>
          </p:nvPr>
        </p:nvSpPr>
        <p:spPr/>
        <p:txBody>
          <a:bodyPr/>
          <a:lstStyle/>
          <a:p>
            <a:fld id="{DB26F680-84DB-4837-A70A-3B67C06E8552}" type="slidenum">
              <a:rPr lang="en-US" smtClean="0"/>
              <a:t>9</a:t>
            </a:fld>
            <a:endParaRPr lang="en-US" dirty="0"/>
          </a:p>
        </p:txBody>
      </p:sp>
    </p:spTree>
    <p:extLst>
      <p:ext uri="{BB962C8B-B14F-4D97-AF65-F5344CB8AC3E}">
        <p14:creationId xmlns:p14="http://schemas.microsoft.com/office/powerpoint/2010/main" val="2778188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B240AA-7347-494A-AB6F-ABEC96864674}" type="datetimeFigureOut">
              <a:rPr lang="en-US" smtClean="0"/>
              <a:t>10/10/2011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CD2863-5B2F-483F-810E-D316824DE9CD}" type="slidenum">
              <a:rPr lang="en-US" smtClean="0"/>
              <a:t>‹#›</a:t>
            </a:fld>
            <a:endParaRPr lang="en-US" dirty="0"/>
          </a:p>
        </p:txBody>
      </p:sp>
    </p:spTree>
    <p:extLst>
      <p:ext uri="{BB962C8B-B14F-4D97-AF65-F5344CB8AC3E}">
        <p14:creationId xmlns:p14="http://schemas.microsoft.com/office/powerpoint/2010/main" val="4183262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B240AA-7347-494A-AB6F-ABEC96864674}" type="datetimeFigureOut">
              <a:rPr lang="en-US" smtClean="0"/>
              <a:t>10/10/2011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CD2863-5B2F-483F-810E-D316824DE9CD}" type="slidenum">
              <a:rPr lang="en-US" smtClean="0"/>
              <a:t>‹#›</a:t>
            </a:fld>
            <a:endParaRPr lang="en-US" dirty="0"/>
          </a:p>
        </p:txBody>
      </p:sp>
    </p:spTree>
    <p:extLst>
      <p:ext uri="{BB962C8B-B14F-4D97-AF65-F5344CB8AC3E}">
        <p14:creationId xmlns:p14="http://schemas.microsoft.com/office/powerpoint/2010/main" val="1764228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B240AA-7347-494A-AB6F-ABEC96864674}" type="datetimeFigureOut">
              <a:rPr lang="en-US" smtClean="0"/>
              <a:t>10/10/2011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CD2863-5B2F-483F-810E-D316824DE9CD}" type="slidenum">
              <a:rPr lang="en-US" smtClean="0"/>
              <a:t>‹#›</a:t>
            </a:fld>
            <a:endParaRPr lang="en-US" dirty="0"/>
          </a:p>
        </p:txBody>
      </p:sp>
    </p:spTree>
    <p:extLst>
      <p:ext uri="{BB962C8B-B14F-4D97-AF65-F5344CB8AC3E}">
        <p14:creationId xmlns:p14="http://schemas.microsoft.com/office/powerpoint/2010/main" val="2183024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B240AA-7347-494A-AB6F-ABEC96864674}" type="datetimeFigureOut">
              <a:rPr lang="en-US" smtClean="0"/>
              <a:t>10/10/2011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CD2863-5B2F-483F-810E-D316824DE9CD}" type="slidenum">
              <a:rPr lang="en-US" smtClean="0"/>
              <a:t>‹#›</a:t>
            </a:fld>
            <a:endParaRPr lang="en-US" dirty="0"/>
          </a:p>
        </p:txBody>
      </p:sp>
    </p:spTree>
    <p:extLst>
      <p:ext uri="{BB962C8B-B14F-4D97-AF65-F5344CB8AC3E}">
        <p14:creationId xmlns:p14="http://schemas.microsoft.com/office/powerpoint/2010/main" val="2683565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B240AA-7347-494A-AB6F-ABEC96864674}" type="datetimeFigureOut">
              <a:rPr lang="en-US" smtClean="0"/>
              <a:t>10/10/2011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CD2863-5B2F-483F-810E-D316824DE9CD}" type="slidenum">
              <a:rPr lang="en-US" smtClean="0"/>
              <a:t>‹#›</a:t>
            </a:fld>
            <a:endParaRPr lang="en-US" dirty="0"/>
          </a:p>
        </p:txBody>
      </p:sp>
    </p:spTree>
    <p:extLst>
      <p:ext uri="{BB962C8B-B14F-4D97-AF65-F5344CB8AC3E}">
        <p14:creationId xmlns:p14="http://schemas.microsoft.com/office/powerpoint/2010/main" val="497862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B240AA-7347-494A-AB6F-ABEC96864674}" type="datetimeFigureOut">
              <a:rPr lang="en-US" smtClean="0"/>
              <a:t>10/10/2011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CD2863-5B2F-483F-810E-D316824DE9CD}" type="slidenum">
              <a:rPr lang="en-US" smtClean="0"/>
              <a:t>‹#›</a:t>
            </a:fld>
            <a:endParaRPr lang="en-US" dirty="0"/>
          </a:p>
        </p:txBody>
      </p:sp>
    </p:spTree>
    <p:extLst>
      <p:ext uri="{BB962C8B-B14F-4D97-AF65-F5344CB8AC3E}">
        <p14:creationId xmlns:p14="http://schemas.microsoft.com/office/powerpoint/2010/main" val="2032396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B240AA-7347-494A-AB6F-ABEC96864674}" type="datetimeFigureOut">
              <a:rPr lang="en-US" smtClean="0"/>
              <a:t>10/10/2011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9CD2863-5B2F-483F-810E-D316824DE9CD}" type="slidenum">
              <a:rPr lang="en-US" smtClean="0"/>
              <a:t>‹#›</a:t>
            </a:fld>
            <a:endParaRPr lang="en-US" dirty="0"/>
          </a:p>
        </p:txBody>
      </p:sp>
    </p:spTree>
    <p:extLst>
      <p:ext uri="{BB962C8B-B14F-4D97-AF65-F5344CB8AC3E}">
        <p14:creationId xmlns:p14="http://schemas.microsoft.com/office/powerpoint/2010/main" val="2910533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B240AA-7347-494A-AB6F-ABEC96864674}" type="datetimeFigureOut">
              <a:rPr lang="en-US" smtClean="0"/>
              <a:t>10/10/2011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9CD2863-5B2F-483F-810E-D316824DE9CD}" type="slidenum">
              <a:rPr lang="en-US" smtClean="0"/>
              <a:t>‹#›</a:t>
            </a:fld>
            <a:endParaRPr lang="en-US" dirty="0"/>
          </a:p>
        </p:txBody>
      </p:sp>
    </p:spTree>
    <p:extLst>
      <p:ext uri="{BB962C8B-B14F-4D97-AF65-F5344CB8AC3E}">
        <p14:creationId xmlns:p14="http://schemas.microsoft.com/office/powerpoint/2010/main" val="2107677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B240AA-7347-494A-AB6F-ABEC96864674}" type="datetimeFigureOut">
              <a:rPr lang="en-US" smtClean="0"/>
              <a:t>10/10/2011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9CD2863-5B2F-483F-810E-D316824DE9CD}" type="slidenum">
              <a:rPr lang="en-US" smtClean="0"/>
              <a:t>‹#›</a:t>
            </a:fld>
            <a:endParaRPr lang="en-US" dirty="0"/>
          </a:p>
        </p:txBody>
      </p:sp>
    </p:spTree>
    <p:extLst>
      <p:ext uri="{BB962C8B-B14F-4D97-AF65-F5344CB8AC3E}">
        <p14:creationId xmlns:p14="http://schemas.microsoft.com/office/powerpoint/2010/main" val="2280214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B240AA-7347-494A-AB6F-ABEC96864674}" type="datetimeFigureOut">
              <a:rPr lang="en-US" smtClean="0"/>
              <a:t>10/10/2011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CD2863-5B2F-483F-810E-D316824DE9CD}" type="slidenum">
              <a:rPr lang="en-US" smtClean="0"/>
              <a:t>‹#›</a:t>
            </a:fld>
            <a:endParaRPr lang="en-US" dirty="0"/>
          </a:p>
        </p:txBody>
      </p:sp>
    </p:spTree>
    <p:extLst>
      <p:ext uri="{BB962C8B-B14F-4D97-AF65-F5344CB8AC3E}">
        <p14:creationId xmlns:p14="http://schemas.microsoft.com/office/powerpoint/2010/main" val="1159882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B240AA-7347-494A-AB6F-ABEC96864674}" type="datetimeFigureOut">
              <a:rPr lang="en-US" smtClean="0"/>
              <a:t>10/10/2011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CD2863-5B2F-483F-810E-D316824DE9CD}" type="slidenum">
              <a:rPr lang="en-US" smtClean="0"/>
              <a:t>‹#›</a:t>
            </a:fld>
            <a:endParaRPr lang="en-US" dirty="0"/>
          </a:p>
        </p:txBody>
      </p:sp>
    </p:spTree>
    <p:extLst>
      <p:ext uri="{BB962C8B-B14F-4D97-AF65-F5344CB8AC3E}">
        <p14:creationId xmlns:p14="http://schemas.microsoft.com/office/powerpoint/2010/main" val="1000273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240AA-7347-494A-AB6F-ABEC96864674}" type="datetimeFigureOut">
              <a:rPr lang="en-US" smtClean="0"/>
              <a:t>10/10/2011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D2863-5B2F-483F-810E-D316824DE9CD}" type="slidenum">
              <a:rPr lang="en-US" smtClean="0"/>
              <a:t>‹#›</a:t>
            </a:fld>
            <a:endParaRPr lang="en-US" dirty="0"/>
          </a:p>
        </p:txBody>
      </p:sp>
    </p:spTree>
    <p:extLst>
      <p:ext uri="{BB962C8B-B14F-4D97-AF65-F5344CB8AC3E}">
        <p14:creationId xmlns:p14="http://schemas.microsoft.com/office/powerpoint/2010/main" val="1453908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7772400" cy="1470025"/>
          </a:xfrm>
        </p:spPr>
        <p:txBody>
          <a:bodyPr/>
          <a:lstStyle/>
          <a:p>
            <a:r>
              <a:rPr lang="en-US" dirty="0" smtClean="0">
                <a:solidFill>
                  <a:schemeClr val="accent6">
                    <a:lumMod val="60000"/>
                    <a:lumOff val="40000"/>
                  </a:schemeClr>
                </a:solidFill>
              </a:rPr>
              <a:t>College: Socializing With a Side of Academics?</a:t>
            </a:r>
            <a:endParaRPr lang="en-US" dirty="0">
              <a:solidFill>
                <a:schemeClr val="accent6">
                  <a:lumMod val="60000"/>
                  <a:lumOff val="40000"/>
                </a:schemeClr>
              </a:solidFill>
            </a:endParaRPr>
          </a:p>
        </p:txBody>
      </p:sp>
      <p:sp>
        <p:nvSpPr>
          <p:cNvPr id="3" name="Subtitle 2"/>
          <p:cNvSpPr>
            <a:spLocks noGrp="1"/>
          </p:cNvSpPr>
          <p:nvPr>
            <p:ph type="subTitle" idx="1"/>
          </p:nvPr>
        </p:nvSpPr>
        <p:spPr>
          <a:xfrm>
            <a:off x="1371600" y="4343400"/>
            <a:ext cx="6400800" cy="1752600"/>
          </a:xfrm>
        </p:spPr>
        <p:txBody>
          <a:bodyPr/>
          <a:lstStyle/>
          <a:p>
            <a:r>
              <a:rPr lang="en-US" dirty="0" smtClean="0">
                <a:solidFill>
                  <a:schemeClr val="accent6">
                    <a:lumMod val="60000"/>
                    <a:lumOff val="40000"/>
                  </a:schemeClr>
                </a:solidFill>
              </a:rPr>
              <a:t>By Hannah Carrier</a:t>
            </a:r>
            <a:endParaRPr lang="en-US" dirty="0">
              <a:solidFill>
                <a:schemeClr val="accent6">
                  <a:lumMod val="60000"/>
                  <a:lumOff val="40000"/>
                </a:schemeClr>
              </a:solidFill>
            </a:endParaRPr>
          </a:p>
        </p:txBody>
      </p:sp>
    </p:spTree>
    <p:extLst>
      <p:ext uri="{BB962C8B-B14F-4D97-AF65-F5344CB8AC3E}">
        <p14:creationId xmlns:p14="http://schemas.microsoft.com/office/powerpoint/2010/main" val="2871764559"/>
      </p:ext>
    </p:extLst>
  </p:cSld>
  <p:clrMapOvr>
    <a:masterClrMapping/>
  </p:clrMapOvr>
  <mc:AlternateContent xmlns:mc="http://schemas.openxmlformats.org/markup-compatibility/2006" xmlns:p14="http://schemas.microsoft.com/office/powerpoint/2010/main">
    <mc:Choice Requires="p14">
      <p:transition spd="slow" p14:dur="3400" advClick="0" advTm="5000">
        <p14:reveal/>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2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0"/>
            <a:ext cx="4956165" cy="1015663"/>
          </a:xfrm>
          <a:prstGeom prst="rect">
            <a:avLst/>
          </a:prstGeom>
          <a:noFill/>
        </p:spPr>
        <p:txBody>
          <a:bodyPr wrap="none" rtlCol="0">
            <a:spAutoFit/>
          </a:bodyPr>
          <a:lstStyle/>
          <a:p>
            <a:r>
              <a:rPr lang="en-US" sz="6000" b="1" dirty="0" smtClean="0">
                <a:solidFill>
                  <a:schemeClr val="accent6">
                    <a:lumMod val="60000"/>
                    <a:lumOff val="40000"/>
                  </a:schemeClr>
                </a:solidFill>
              </a:rPr>
              <a:t>The Big Picture</a:t>
            </a:r>
            <a:endParaRPr lang="en-US" sz="6000" b="1" dirty="0">
              <a:solidFill>
                <a:schemeClr val="accent6">
                  <a:lumMod val="60000"/>
                  <a:lumOff val="40000"/>
                </a:schemeClr>
              </a:solidFill>
            </a:endParaRPr>
          </a:p>
        </p:txBody>
      </p:sp>
      <p:sp>
        <p:nvSpPr>
          <p:cNvPr id="4" name="Rectangle 3"/>
          <p:cNvSpPr/>
          <p:nvPr/>
        </p:nvSpPr>
        <p:spPr>
          <a:xfrm>
            <a:off x="311230" y="1219200"/>
            <a:ext cx="8527970" cy="519326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400" dirty="0" smtClean="0"/>
              <a:t>Based on my dorm room photographs, time diaries, and interviews, I can conclude there are a lot of pressures thrown at college students. The pressures to do well in school and the pressures of socialization. Given this information, I can see how greatly this affects students choices.  I believe students try to do the right thing and get their school work done, study, and read for their classes, but there is an overlaying need to socialize and have fun. A majority of the time, socializing wins. Factors that affect student’s are living in a dorm and with another person, technology, being lazy, sleeping, not being interested in class work, or even not having enough time</a:t>
            </a:r>
            <a:r>
              <a:rPr lang="en-US" sz="2400" dirty="0" smtClean="0"/>
              <a:t>. This serious matter affects a large majority of college students. I now wonder if th</a:t>
            </a:r>
            <a:r>
              <a:rPr lang="en-US" sz="2400" dirty="0" smtClean="0"/>
              <a:t>e data I collected would be consistent with different levels of education, like high school students?</a:t>
            </a:r>
            <a:endParaRPr lang="en-US" sz="2400" dirty="0"/>
          </a:p>
        </p:txBody>
      </p:sp>
      <p:sp>
        <p:nvSpPr>
          <p:cNvPr id="8" name="Rectangle 7"/>
          <p:cNvSpPr/>
          <p:nvPr/>
        </p:nvSpPr>
        <p:spPr>
          <a:xfrm>
            <a:off x="7792251" y="6412468"/>
            <a:ext cx="1205779" cy="369332"/>
          </a:xfrm>
          <a:prstGeom prst="rect">
            <a:avLst/>
          </a:prstGeom>
        </p:spPr>
        <p:txBody>
          <a:bodyPr wrap="none">
            <a:spAutoFit/>
          </a:bodyPr>
          <a:lstStyle/>
          <a:p>
            <a:r>
              <a:rPr lang="en-US" b="1" dirty="0">
                <a:solidFill>
                  <a:srgbClr val="00B050"/>
                </a:solidFill>
              </a:rPr>
              <a:t>* </a:t>
            </a:r>
            <a:r>
              <a:rPr lang="en-US" b="1" dirty="0" smtClean="0">
                <a:solidFill>
                  <a:srgbClr val="00B050"/>
                </a:solidFill>
              </a:rPr>
              <a:t>(3): </a:t>
            </a:r>
            <a:r>
              <a:rPr lang="en-US" b="1" dirty="0">
                <a:solidFill>
                  <a:srgbClr val="00B050"/>
                </a:solidFill>
              </a:rPr>
              <a:t>3 INs</a:t>
            </a:r>
          </a:p>
        </p:txBody>
      </p:sp>
    </p:spTree>
    <p:extLst>
      <p:ext uri="{BB962C8B-B14F-4D97-AF65-F5344CB8AC3E}">
        <p14:creationId xmlns:p14="http://schemas.microsoft.com/office/powerpoint/2010/main" val="3243455491"/>
      </p:ext>
    </p:extLst>
  </p:cSld>
  <p:clrMapOvr>
    <a:masterClrMapping/>
  </p:clrMapOvr>
  <p:transition spd="slow" advClick="0" advTm="4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par>
                                <p:cTn id="8" presetID="16" presetClass="entr" presetSubtype="21" fill="hold" grpId="0" nodeType="withEffect">
                                  <p:stCondLst>
                                    <p:cond delay="75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304800"/>
            <a:ext cx="8229600" cy="4525963"/>
          </a:xfrm>
        </p:spPr>
        <p:txBody>
          <a:bodyPr>
            <a:normAutofit/>
          </a:bodyPr>
          <a:lstStyle/>
          <a:p>
            <a:pPr marL="0" indent="0" algn="ctr">
              <a:buNone/>
            </a:pPr>
            <a:endParaRPr lang="en-US" dirty="0" smtClean="0"/>
          </a:p>
          <a:p>
            <a:pPr marL="0" indent="0" algn="ctr">
              <a:buNone/>
            </a:pPr>
            <a:r>
              <a:rPr lang="en-US" sz="2800" dirty="0" smtClean="0">
                <a:solidFill>
                  <a:schemeClr val="accent6">
                    <a:lumMod val="60000"/>
                    <a:lumOff val="40000"/>
                  </a:schemeClr>
                </a:solidFill>
              </a:rPr>
              <a:t>College provides students not only with many new academic opportunities, but also with new social experiences. These experiences can affect everyone differently. However, during my Ethnographic research, I began to see a trend among college students. Distractions were a serious cause of disruption from homework and studying. </a:t>
            </a:r>
            <a:endParaRPr lang="en-US" sz="2800" dirty="0">
              <a:solidFill>
                <a:schemeClr val="accent6">
                  <a:lumMod val="60000"/>
                  <a:lumOff val="40000"/>
                </a:schemeClr>
              </a:solidFill>
            </a:endParaRPr>
          </a:p>
        </p:txBody>
      </p:sp>
      <p:sp>
        <p:nvSpPr>
          <p:cNvPr id="4" name="TextBox 3"/>
          <p:cNvSpPr txBox="1"/>
          <p:nvPr/>
        </p:nvSpPr>
        <p:spPr>
          <a:xfrm>
            <a:off x="324385" y="3735050"/>
            <a:ext cx="8595216" cy="1446550"/>
          </a:xfrm>
          <a:prstGeom prst="rect">
            <a:avLst/>
          </a:prstGeom>
          <a:noFill/>
        </p:spPr>
        <p:txBody>
          <a:bodyPr wrap="square" rtlCol="0">
            <a:spAutoFit/>
          </a:bodyPr>
          <a:lstStyle/>
          <a:p>
            <a:pPr algn="ctr"/>
            <a:r>
              <a:rPr lang="en-US" sz="2800" dirty="0" smtClean="0">
                <a:solidFill>
                  <a:schemeClr val="accent6">
                    <a:lumMod val="60000"/>
                    <a:lumOff val="40000"/>
                  </a:schemeClr>
                </a:solidFill>
              </a:rPr>
              <a:t>How do college students decide how to juggle their time between academics and socializing?</a:t>
            </a:r>
          </a:p>
          <a:p>
            <a:pPr algn="ctr"/>
            <a:endParaRPr lang="en-US" sz="3200" dirty="0">
              <a:solidFill>
                <a:schemeClr val="accent6">
                  <a:lumMod val="60000"/>
                  <a:lumOff val="40000"/>
                </a:schemeClr>
              </a:solidFill>
            </a:endParaRPr>
          </a:p>
        </p:txBody>
      </p:sp>
      <p:sp>
        <p:nvSpPr>
          <p:cNvPr id="2" name="TextBox 1"/>
          <p:cNvSpPr txBox="1"/>
          <p:nvPr/>
        </p:nvSpPr>
        <p:spPr>
          <a:xfrm>
            <a:off x="7554705" y="6336268"/>
            <a:ext cx="1205779" cy="369332"/>
          </a:xfrm>
          <a:prstGeom prst="rect">
            <a:avLst/>
          </a:prstGeom>
          <a:noFill/>
        </p:spPr>
        <p:txBody>
          <a:bodyPr wrap="none" rtlCol="0">
            <a:spAutoFit/>
          </a:bodyPr>
          <a:lstStyle/>
          <a:p>
            <a:r>
              <a:rPr lang="en-US" b="1" dirty="0" smtClean="0">
                <a:solidFill>
                  <a:srgbClr val="00B050"/>
                </a:solidFill>
              </a:rPr>
              <a:t>* (1): 3 INs</a:t>
            </a:r>
            <a:endParaRPr lang="en-US" b="1" dirty="0">
              <a:solidFill>
                <a:srgbClr val="00B050"/>
              </a:solidFill>
            </a:endParaRPr>
          </a:p>
        </p:txBody>
      </p:sp>
      <p:sp>
        <p:nvSpPr>
          <p:cNvPr id="5" name="TextBox 4"/>
          <p:cNvSpPr txBox="1"/>
          <p:nvPr/>
        </p:nvSpPr>
        <p:spPr>
          <a:xfrm>
            <a:off x="914400" y="5141395"/>
            <a:ext cx="7445243" cy="800219"/>
          </a:xfrm>
          <a:prstGeom prst="rect">
            <a:avLst/>
          </a:prstGeom>
          <a:noFill/>
        </p:spPr>
        <p:txBody>
          <a:bodyPr wrap="none" rtlCol="0">
            <a:spAutoFit/>
          </a:bodyPr>
          <a:lstStyle/>
          <a:p>
            <a:r>
              <a:rPr lang="en-US" sz="2800" dirty="0">
                <a:solidFill>
                  <a:schemeClr val="accent6">
                    <a:lumMod val="60000"/>
                    <a:lumOff val="40000"/>
                  </a:schemeClr>
                </a:solidFill>
              </a:rPr>
              <a:t>What factors may affect their time management? </a:t>
            </a:r>
          </a:p>
          <a:p>
            <a:endParaRPr lang="en-US" dirty="0"/>
          </a:p>
        </p:txBody>
      </p:sp>
    </p:spTree>
    <p:extLst>
      <p:ext uri="{BB962C8B-B14F-4D97-AF65-F5344CB8AC3E}">
        <p14:creationId xmlns:p14="http://schemas.microsoft.com/office/powerpoint/2010/main" val="2432921242"/>
      </p:ext>
    </p:extLst>
  </p:cSld>
  <p:clrMapOvr>
    <a:masterClrMapping/>
  </p:clrMapOvr>
  <p:transition spd="slow" advTm="15000">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4373562"/>
          </a:xfrm>
        </p:spPr>
        <p:txBody>
          <a:bodyPr>
            <a:normAutofit/>
          </a:bodyPr>
          <a:lstStyle/>
          <a:p>
            <a:r>
              <a:rPr lang="en-US" dirty="0" smtClean="0">
                <a:solidFill>
                  <a:schemeClr val="bg1"/>
                </a:solidFill>
              </a:rPr>
              <a:t>Methods: Dorm Room Pictures</a:t>
            </a:r>
            <a:br>
              <a:rPr lang="en-US" dirty="0" smtClean="0">
                <a:solidFill>
                  <a:schemeClr val="bg1"/>
                </a:solidFill>
              </a:rPr>
            </a:br>
            <a:r>
              <a:rPr lang="en-US" dirty="0">
                <a:solidFill>
                  <a:schemeClr val="bg1"/>
                </a:solidFill>
              </a:rPr>
              <a:t/>
            </a:r>
            <a:br>
              <a:rPr lang="en-US" dirty="0">
                <a:solidFill>
                  <a:schemeClr val="bg1"/>
                </a:solidFill>
              </a:rPr>
            </a:br>
            <a:r>
              <a:rPr lang="en-US" dirty="0" smtClean="0">
                <a:solidFill>
                  <a:schemeClr val="bg1"/>
                </a:solidFill>
              </a:rPr>
              <a:t>For my first method I chose to observe dorm rooms and see how students reflect their personality into their personal space.</a:t>
            </a:r>
            <a:endParaRPr lang="en-US" dirty="0">
              <a:solidFill>
                <a:schemeClr val="bg1"/>
              </a:solidFill>
            </a:endParaRPr>
          </a:p>
        </p:txBody>
      </p:sp>
    </p:spTree>
    <p:extLst>
      <p:ext uri="{BB962C8B-B14F-4D97-AF65-F5344CB8AC3E}">
        <p14:creationId xmlns:p14="http://schemas.microsoft.com/office/powerpoint/2010/main" val="314258399"/>
      </p:ext>
    </p:extLst>
  </p:cSld>
  <p:clrMapOvr>
    <a:masterClrMapping/>
  </p:clrMapOvr>
  <p:transition spd="slow" advClick="0" advTm="1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881259">
            <a:off x="5220501" y="691380"/>
            <a:ext cx="3124200" cy="2343150"/>
          </a:xfrm>
          <a:prstGeom prst="rect">
            <a:avLst/>
          </a:prstGeom>
        </p:spPr>
      </p:pic>
      <p:pic>
        <p:nvPicPr>
          <p:cNvPr id="9" name="Content Placeholder 8"/>
          <p:cNvPicPr>
            <a:picLocks noGrp="1" noChangeAspect="1"/>
          </p:cNvPicPr>
          <p:nvPr>
            <p:ph sz="half" idx="4294967295"/>
          </p:nvPr>
        </p:nvPicPr>
        <p:blipFill>
          <a:blip r:embed="rId4" cstate="print">
            <a:extLst>
              <a:ext uri="{28A0092B-C50C-407E-A947-70E740481C1C}">
                <a14:useLocalDpi xmlns:a14="http://schemas.microsoft.com/office/drawing/2010/main" val="0"/>
              </a:ext>
            </a:extLst>
          </a:blip>
          <a:stretch>
            <a:fillRect/>
          </a:stretch>
        </p:blipFill>
        <p:spPr>
          <a:xfrm rot="20642705">
            <a:off x="406588" y="260467"/>
            <a:ext cx="2268538" cy="3024188"/>
          </a:xfrm>
        </p:spPr>
      </p:pic>
      <p:pic>
        <p:nvPicPr>
          <p:cNvPr id="10" name="Content Placeholder 9"/>
          <p:cNvPicPr>
            <a:picLocks noGrp="1" noChangeAspect="1"/>
          </p:cNvPicPr>
          <p:nvPr>
            <p:ph sz="half" idx="4294967295"/>
          </p:nvPr>
        </p:nvPicPr>
        <p:blipFill>
          <a:blip r:embed="rId5" cstate="print">
            <a:extLst>
              <a:ext uri="{28A0092B-C50C-407E-A947-70E740481C1C}">
                <a14:useLocalDpi xmlns:a14="http://schemas.microsoft.com/office/drawing/2010/main" val="0"/>
              </a:ext>
            </a:extLst>
          </a:blip>
          <a:stretch>
            <a:fillRect/>
          </a:stretch>
        </p:blipFill>
        <p:spPr>
          <a:xfrm rot="294295">
            <a:off x="5656424" y="3187524"/>
            <a:ext cx="3371850" cy="2527300"/>
          </a:xfr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445395">
            <a:off x="295307" y="3346736"/>
            <a:ext cx="3849512" cy="2887134"/>
          </a:xfrm>
          <a:prstGeom prst="rect">
            <a:avLst/>
          </a:prstGeom>
        </p:spPr>
      </p:pic>
      <p:sp>
        <p:nvSpPr>
          <p:cNvPr id="17" name="Left Arrow 16"/>
          <p:cNvSpPr/>
          <p:nvPr/>
        </p:nvSpPr>
        <p:spPr>
          <a:xfrm>
            <a:off x="2667000" y="609600"/>
            <a:ext cx="1447800" cy="533400"/>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18" name="Rectangle 17"/>
          <p:cNvSpPr/>
          <p:nvPr/>
        </p:nvSpPr>
        <p:spPr>
          <a:xfrm>
            <a:off x="4495800" y="491354"/>
            <a:ext cx="3200400" cy="21756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solidFill>
                  <a:schemeClr val="tx1">
                    <a:lumMod val="75000"/>
                    <a:lumOff val="25000"/>
                  </a:schemeClr>
                </a:solidFill>
              </a:rPr>
              <a:t>By looking at this student’s desk, you can tell it is a female because of the hair straightener, lotions, makeup case, and more girl oriented colors.</a:t>
            </a:r>
            <a:endParaRPr lang="en-US" dirty="0">
              <a:solidFill>
                <a:schemeClr val="tx1">
                  <a:lumMod val="75000"/>
                  <a:lumOff val="25000"/>
                </a:schemeClr>
              </a:solidFill>
            </a:endParaRPr>
          </a:p>
        </p:txBody>
      </p:sp>
      <p:sp>
        <p:nvSpPr>
          <p:cNvPr id="20" name="Left Arrow 19"/>
          <p:cNvSpPr/>
          <p:nvPr/>
        </p:nvSpPr>
        <p:spPr>
          <a:xfrm>
            <a:off x="4287453" y="4419600"/>
            <a:ext cx="1447800" cy="581798"/>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1" name="Rectangle 20"/>
          <p:cNvSpPr/>
          <p:nvPr/>
        </p:nvSpPr>
        <p:spPr>
          <a:xfrm>
            <a:off x="6096000" y="3810000"/>
            <a:ext cx="2902030" cy="21756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solidFill>
                  <a:schemeClr val="tx1">
                    <a:lumMod val="75000"/>
                    <a:lumOff val="25000"/>
                  </a:schemeClr>
                </a:solidFill>
              </a:rPr>
              <a:t>By looking at this student’s desk, you can tell it is a male because of the masculine colors, stereo system, and camouflage hat.</a:t>
            </a:r>
            <a:endParaRPr lang="en-US" dirty="0">
              <a:solidFill>
                <a:schemeClr val="tx1">
                  <a:lumMod val="75000"/>
                  <a:lumOff val="25000"/>
                </a:schemeClr>
              </a:solidFill>
            </a:endParaRPr>
          </a:p>
        </p:txBody>
      </p:sp>
      <p:sp>
        <p:nvSpPr>
          <p:cNvPr id="19" name="Right Arrow 18"/>
          <p:cNvSpPr/>
          <p:nvPr/>
        </p:nvSpPr>
        <p:spPr>
          <a:xfrm>
            <a:off x="3113809" y="1752600"/>
            <a:ext cx="1447800" cy="5334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3" name="Rectangle 22"/>
          <p:cNvSpPr/>
          <p:nvPr/>
        </p:nvSpPr>
        <p:spPr>
          <a:xfrm>
            <a:off x="97223" y="876300"/>
            <a:ext cx="2902030" cy="21756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solidFill>
                  <a:schemeClr val="tx1">
                    <a:lumMod val="75000"/>
                    <a:lumOff val="25000"/>
                  </a:schemeClr>
                </a:solidFill>
              </a:rPr>
              <a:t>By looking at this student’s desk, it’s slightly more difficult to tell which gender it belongs to, but you can see they enjoy reading, and keeping their work area more school oriented.</a:t>
            </a:r>
            <a:endParaRPr lang="en-US" dirty="0">
              <a:solidFill>
                <a:schemeClr val="tx1">
                  <a:lumMod val="75000"/>
                  <a:lumOff val="25000"/>
                </a:schemeClr>
              </a:solidFill>
            </a:endParaRPr>
          </a:p>
        </p:txBody>
      </p:sp>
      <p:sp>
        <p:nvSpPr>
          <p:cNvPr id="24" name="Right Arrow 23"/>
          <p:cNvSpPr/>
          <p:nvPr/>
        </p:nvSpPr>
        <p:spPr>
          <a:xfrm>
            <a:off x="4062845" y="3990203"/>
            <a:ext cx="1447800" cy="5334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5" name="Rectangle 24"/>
          <p:cNvSpPr/>
          <p:nvPr/>
        </p:nvSpPr>
        <p:spPr>
          <a:xfrm>
            <a:off x="914897" y="3435780"/>
            <a:ext cx="2902030" cy="21756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solidFill>
                  <a:schemeClr val="tx1">
                    <a:lumMod val="75000"/>
                    <a:lumOff val="25000"/>
                  </a:schemeClr>
                </a:solidFill>
              </a:rPr>
              <a:t>By looking at this student’s desk, it’s slightly more difficult to tell which gender it belongs to, but you can see they enjoy reading, and keeping their work area more school oriented.</a:t>
            </a:r>
            <a:endParaRPr lang="en-US" dirty="0">
              <a:solidFill>
                <a:schemeClr val="tx1">
                  <a:lumMod val="75000"/>
                  <a:lumOff val="25000"/>
                </a:schemeClr>
              </a:solidFill>
            </a:endParaRPr>
          </a:p>
        </p:txBody>
      </p:sp>
      <p:sp>
        <p:nvSpPr>
          <p:cNvPr id="22" name="TextBox 21"/>
          <p:cNvSpPr txBox="1"/>
          <p:nvPr/>
        </p:nvSpPr>
        <p:spPr>
          <a:xfrm>
            <a:off x="53522" y="685800"/>
            <a:ext cx="9016173" cy="954107"/>
          </a:xfrm>
          <a:prstGeom prst="rect">
            <a:avLst/>
          </a:prstGeom>
          <a:noFill/>
        </p:spPr>
        <p:txBody>
          <a:bodyPr wrap="square" rtlCol="0">
            <a:spAutoFit/>
          </a:bodyPr>
          <a:lstStyle/>
          <a:p>
            <a:pPr algn="ctr"/>
            <a:r>
              <a:rPr lang="en-US" sz="2800" dirty="0" smtClean="0">
                <a:solidFill>
                  <a:schemeClr val="accent6">
                    <a:lumMod val="60000"/>
                    <a:lumOff val="40000"/>
                  </a:schemeClr>
                </a:solidFill>
              </a:rPr>
              <a:t>Although both sets of pictures illustrate college students, they both illustrate very different students.</a:t>
            </a:r>
          </a:p>
        </p:txBody>
      </p:sp>
      <p:sp>
        <p:nvSpPr>
          <p:cNvPr id="26" name="TextBox 25"/>
          <p:cNvSpPr txBox="1"/>
          <p:nvPr/>
        </p:nvSpPr>
        <p:spPr>
          <a:xfrm>
            <a:off x="443992" y="2438400"/>
            <a:ext cx="8109857" cy="3970318"/>
          </a:xfrm>
          <a:prstGeom prst="rect">
            <a:avLst/>
          </a:prstGeom>
          <a:noFill/>
        </p:spPr>
        <p:txBody>
          <a:bodyPr wrap="square" rtlCol="0">
            <a:spAutoFit/>
          </a:bodyPr>
          <a:lstStyle/>
          <a:p>
            <a:pPr algn="ctr"/>
            <a:r>
              <a:rPr lang="en-US" sz="2800" dirty="0" smtClean="0">
                <a:solidFill>
                  <a:schemeClr val="accent6">
                    <a:lumMod val="60000"/>
                    <a:lumOff val="40000"/>
                  </a:schemeClr>
                </a:solidFill>
              </a:rPr>
              <a:t>In a student’s workspace, having the presence of an object that interests them easily causes a distraction. In the pictures you just saw, the presence of a stereo or makeup case may give that student a reason to </a:t>
            </a:r>
            <a:r>
              <a:rPr lang="en-US" sz="2800" b="1" u="sng" dirty="0" smtClean="0">
                <a:solidFill>
                  <a:schemeClr val="accent6">
                    <a:lumMod val="60000"/>
                    <a:lumOff val="40000"/>
                  </a:schemeClr>
                </a:solidFill>
              </a:rPr>
              <a:t>not</a:t>
            </a:r>
            <a:r>
              <a:rPr lang="en-US" sz="2800" dirty="0" smtClean="0">
                <a:solidFill>
                  <a:schemeClr val="accent6">
                    <a:lumMod val="60000"/>
                    <a:lumOff val="40000"/>
                  </a:schemeClr>
                </a:solidFill>
              </a:rPr>
              <a:t> to do their work. Almost as a reminder of something more entertaining to do. As you will see later in my interviews, this will lead to many students having a struggle between choosing what’s fun and choosing what’s necessary.</a:t>
            </a:r>
            <a:endParaRPr lang="en-US" sz="2800" b="1" u="sng" dirty="0">
              <a:solidFill>
                <a:schemeClr val="accent6">
                  <a:lumMod val="60000"/>
                  <a:lumOff val="40000"/>
                </a:schemeClr>
              </a:solidFill>
            </a:endParaRPr>
          </a:p>
        </p:txBody>
      </p:sp>
      <p:sp>
        <p:nvSpPr>
          <p:cNvPr id="2" name="Rectangle 1"/>
          <p:cNvSpPr/>
          <p:nvPr/>
        </p:nvSpPr>
        <p:spPr>
          <a:xfrm>
            <a:off x="7792251" y="6248400"/>
            <a:ext cx="1205779" cy="369332"/>
          </a:xfrm>
          <a:prstGeom prst="rect">
            <a:avLst/>
          </a:prstGeom>
        </p:spPr>
        <p:txBody>
          <a:bodyPr wrap="none">
            <a:spAutoFit/>
          </a:bodyPr>
          <a:lstStyle/>
          <a:p>
            <a:r>
              <a:rPr lang="en-US" b="1" dirty="0">
                <a:solidFill>
                  <a:srgbClr val="00B050"/>
                </a:solidFill>
              </a:rPr>
              <a:t>* </a:t>
            </a:r>
            <a:r>
              <a:rPr lang="en-US" b="1" dirty="0" smtClean="0">
                <a:solidFill>
                  <a:srgbClr val="00B050"/>
                </a:solidFill>
              </a:rPr>
              <a:t>(2): </a:t>
            </a:r>
            <a:r>
              <a:rPr lang="en-US" b="1" dirty="0">
                <a:solidFill>
                  <a:srgbClr val="00B050"/>
                </a:solidFill>
              </a:rPr>
              <a:t>3 INs</a:t>
            </a:r>
          </a:p>
        </p:txBody>
      </p:sp>
    </p:spTree>
    <p:extLst>
      <p:ext uri="{BB962C8B-B14F-4D97-AF65-F5344CB8AC3E}">
        <p14:creationId xmlns:p14="http://schemas.microsoft.com/office/powerpoint/2010/main" val="2554720208"/>
      </p:ext>
    </p:extLst>
  </p:cSld>
  <p:clrMapOvr>
    <a:masterClrMapping/>
  </p:clrMapOvr>
  <p:transition spd="slow" advClick="0" advTm="37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16" presetClass="entr" presetSubtype="21" fill="hold" grpId="0" nodeType="withEffect">
                                  <p:stCondLst>
                                    <p:cond delay="750"/>
                                  </p:stCondLst>
                                  <p:childTnLst>
                                    <p:set>
                                      <p:cBhvr>
                                        <p:cTn id="11" dur="1" fill="hold">
                                          <p:stCondLst>
                                            <p:cond delay="0"/>
                                          </p:stCondLst>
                                        </p:cTn>
                                        <p:tgtEl>
                                          <p:spTgt spid="17"/>
                                        </p:tgtEl>
                                        <p:attrNameLst>
                                          <p:attrName>style.visibility</p:attrName>
                                        </p:attrNameLst>
                                      </p:cBhvr>
                                      <p:to>
                                        <p:strVal val="visible"/>
                                      </p:to>
                                    </p:set>
                                    <p:animEffect transition="in" filter="barn(inVertical)">
                                      <p:cBhvr>
                                        <p:cTn id="12" dur="500"/>
                                        <p:tgtEl>
                                          <p:spTgt spid="17"/>
                                        </p:tgtEl>
                                      </p:cBhvr>
                                    </p:animEffect>
                                  </p:childTnLst>
                                </p:cTn>
                              </p:par>
                              <p:par>
                                <p:cTn id="13" presetID="1" presetClass="entr" presetSubtype="0" fill="hold" grpId="0" nodeType="withEffect">
                                  <p:stCondLst>
                                    <p:cond delay="1750"/>
                                  </p:stCondLst>
                                  <p:childTnLst>
                                    <p:set>
                                      <p:cBhvr>
                                        <p:cTn id="14" dur="1" fill="hold">
                                          <p:stCondLst>
                                            <p:cond delay="0"/>
                                          </p:stCondLst>
                                        </p:cTn>
                                        <p:tgtEl>
                                          <p:spTgt spid="18"/>
                                        </p:tgtEl>
                                        <p:attrNameLst>
                                          <p:attrName>style.visibility</p:attrName>
                                        </p:attrNameLst>
                                      </p:cBhvr>
                                      <p:to>
                                        <p:strVal val="visible"/>
                                      </p:to>
                                    </p:set>
                                  </p:childTnLst>
                                </p:cTn>
                              </p:par>
                              <p:par>
                                <p:cTn id="15" presetID="42" presetClass="entr" presetSubtype="0" fill="hold" nodeType="withEffect">
                                  <p:stCondLst>
                                    <p:cond delay="55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16" presetClass="entr" presetSubtype="21" fill="hold" grpId="0" nodeType="withEffect">
                                  <p:stCondLst>
                                    <p:cond delay="6250"/>
                                  </p:stCondLst>
                                  <p:childTnLst>
                                    <p:set>
                                      <p:cBhvr>
                                        <p:cTn id="21" dur="1" fill="hold">
                                          <p:stCondLst>
                                            <p:cond delay="0"/>
                                          </p:stCondLst>
                                        </p:cTn>
                                        <p:tgtEl>
                                          <p:spTgt spid="20"/>
                                        </p:tgtEl>
                                        <p:attrNameLst>
                                          <p:attrName>style.visibility</p:attrName>
                                        </p:attrNameLst>
                                      </p:cBhvr>
                                      <p:to>
                                        <p:strVal val="visible"/>
                                      </p:to>
                                    </p:set>
                                    <p:animEffect transition="in" filter="barn(inVertical)">
                                      <p:cBhvr>
                                        <p:cTn id="22" dur="500"/>
                                        <p:tgtEl>
                                          <p:spTgt spid="20"/>
                                        </p:tgtEl>
                                      </p:cBhvr>
                                    </p:animEffect>
                                  </p:childTnLst>
                                </p:cTn>
                              </p:par>
                              <p:par>
                                <p:cTn id="23" presetID="1" presetClass="entr" presetSubtype="0" fill="hold" grpId="0" nodeType="withEffect">
                                  <p:stCondLst>
                                    <p:cond delay="7250"/>
                                  </p:stCondLst>
                                  <p:childTnLst>
                                    <p:set>
                                      <p:cBhvr>
                                        <p:cTn id="24" dur="1" fill="hold">
                                          <p:stCondLst>
                                            <p:cond delay="0"/>
                                          </p:stCondLst>
                                        </p:cTn>
                                        <p:tgtEl>
                                          <p:spTgt spid="21"/>
                                        </p:tgtEl>
                                        <p:attrNameLst>
                                          <p:attrName>style.visibility</p:attrName>
                                        </p:attrNameLst>
                                      </p:cBhvr>
                                      <p:to>
                                        <p:strVal val="visible"/>
                                      </p:to>
                                    </p:set>
                                  </p:childTnLst>
                                </p:cTn>
                              </p:par>
                              <p:par>
                                <p:cTn id="25" presetID="10" presetClass="exit" presetSubtype="0" fill="hold" nodeType="withEffect">
                                  <p:stCondLst>
                                    <p:cond delay="13500"/>
                                  </p:stCondLst>
                                  <p:childTnLst>
                                    <p:animEffect transition="out" filter="fade">
                                      <p:cBhvr>
                                        <p:cTn id="26" dur="1750"/>
                                        <p:tgtEl>
                                          <p:spTgt spid="9"/>
                                        </p:tgtEl>
                                      </p:cBhvr>
                                    </p:animEffect>
                                    <p:set>
                                      <p:cBhvr>
                                        <p:cTn id="27" dur="1" fill="hold">
                                          <p:stCondLst>
                                            <p:cond delay="1749"/>
                                          </p:stCondLst>
                                        </p:cTn>
                                        <p:tgtEl>
                                          <p:spTgt spid="9"/>
                                        </p:tgtEl>
                                        <p:attrNameLst>
                                          <p:attrName>style.visibility</p:attrName>
                                        </p:attrNameLst>
                                      </p:cBhvr>
                                      <p:to>
                                        <p:strVal val="hidden"/>
                                      </p:to>
                                    </p:set>
                                  </p:childTnLst>
                                </p:cTn>
                              </p:par>
                              <p:par>
                                <p:cTn id="28" presetID="10" presetClass="exit" presetSubtype="0" fill="hold" grpId="1" nodeType="withEffect">
                                  <p:stCondLst>
                                    <p:cond delay="13500"/>
                                  </p:stCondLst>
                                  <p:childTnLst>
                                    <p:animEffect transition="out" filter="fade">
                                      <p:cBhvr>
                                        <p:cTn id="29" dur="1750"/>
                                        <p:tgtEl>
                                          <p:spTgt spid="17"/>
                                        </p:tgtEl>
                                      </p:cBhvr>
                                    </p:animEffect>
                                    <p:set>
                                      <p:cBhvr>
                                        <p:cTn id="30" dur="1" fill="hold">
                                          <p:stCondLst>
                                            <p:cond delay="1749"/>
                                          </p:stCondLst>
                                        </p:cTn>
                                        <p:tgtEl>
                                          <p:spTgt spid="17"/>
                                        </p:tgtEl>
                                        <p:attrNameLst>
                                          <p:attrName>style.visibility</p:attrName>
                                        </p:attrNameLst>
                                      </p:cBhvr>
                                      <p:to>
                                        <p:strVal val="hidden"/>
                                      </p:to>
                                    </p:set>
                                  </p:childTnLst>
                                </p:cTn>
                              </p:par>
                              <p:par>
                                <p:cTn id="31" presetID="10" presetClass="exit" presetSubtype="0" fill="hold" grpId="1" nodeType="withEffect">
                                  <p:stCondLst>
                                    <p:cond delay="13500"/>
                                  </p:stCondLst>
                                  <p:childTnLst>
                                    <p:animEffect transition="out" filter="fade">
                                      <p:cBhvr>
                                        <p:cTn id="32" dur="1750"/>
                                        <p:tgtEl>
                                          <p:spTgt spid="18"/>
                                        </p:tgtEl>
                                      </p:cBhvr>
                                    </p:animEffect>
                                    <p:set>
                                      <p:cBhvr>
                                        <p:cTn id="33" dur="1" fill="hold">
                                          <p:stCondLst>
                                            <p:cond delay="1749"/>
                                          </p:stCondLst>
                                        </p:cTn>
                                        <p:tgtEl>
                                          <p:spTgt spid="18"/>
                                        </p:tgtEl>
                                        <p:attrNameLst>
                                          <p:attrName>style.visibility</p:attrName>
                                        </p:attrNameLst>
                                      </p:cBhvr>
                                      <p:to>
                                        <p:strVal val="hidden"/>
                                      </p:to>
                                    </p:set>
                                  </p:childTnLst>
                                </p:cTn>
                              </p:par>
                              <p:par>
                                <p:cTn id="34" presetID="10" presetClass="exit" presetSubtype="0" fill="hold" nodeType="withEffect">
                                  <p:stCondLst>
                                    <p:cond delay="13500"/>
                                  </p:stCondLst>
                                  <p:childTnLst>
                                    <p:animEffect transition="out" filter="fade">
                                      <p:cBhvr>
                                        <p:cTn id="35" dur="1750"/>
                                        <p:tgtEl>
                                          <p:spTgt spid="12"/>
                                        </p:tgtEl>
                                      </p:cBhvr>
                                    </p:animEffect>
                                    <p:set>
                                      <p:cBhvr>
                                        <p:cTn id="36" dur="1" fill="hold">
                                          <p:stCondLst>
                                            <p:cond delay="1749"/>
                                          </p:stCondLst>
                                        </p:cTn>
                                        <p:tgtEl>
                                          <p:spTgt spid="12"/>
                                        </p:tgtEl>
                                        <p:attrNameLst>
                                          <p:attrName>style.visibility</p:attrName>
                                        </p:attrNameLst>
                                      </p:cBhvr>
                                      <p:to>
                                        <p:strVal val="hidden"/>
                                      </p:to>
                                    </p:set>
                                  </p:childTnLst>
                                </p:cTn>
                              </p:par>
                              <p:par>
                                <p:cTn id="37" presetID="10" presetClass="exit" presetSubtype="0" fill="hold" grpId="1" nodeType="withEffect">
                                  <p:stCondLst>
                                    <p:cond delay="13500"/>
                                  </p:stCondLst>
                                  <p:childTnLst>
                                    <p:animEffect transition="out" filter="fade">
                                      <p:cBhvr>
                                        <p:cTn id="38" dur="1750"/>
                                        <p:tgtEl>
                                          <p:spTgt spid="20"/>
                                        </p:tgtEl>
                                      </p:cBhvr>
                                    </p:animEffect>
                                    <p:set>
                                      <p:cBhvr>
                                        <p:cTn id="39" dur="1" fill="hold">
                                          <p:stCondLst>
                                            <p:cond delay="1749"/>
                                          </p:stCondLst>
                                        </p:cTn>
                                        <p:tgtEl>
                                          <p:spTgt spid="20"/>
                                        </p:tgtEl>
                                        <p:attrNameLst>
                                          <p:attrName>style.visibility</p:attrName>
                                        </p:attrNameLst>
                                      </p:cBhvr>
                                      <p:to>
                                        <p:strVal val="hidden"/>
                                      </p:to>
                                    </p:set>
                                  </p:childTnLst>
                                </p:cTn>
                              </p:par>
                              <p:par>
                                <p:cTn id="40" presetID="10" presetClass="exit" presetSubtype="0" fill="hold" grpId="1" nodeType="withEffect">
                                  <p:stCondLst>
                                    <p:cond delay="13500"/>
                                  </p:stCondLst>
                                  <p:childTnLst>
                                    <p:animEffect transition="out" filter="fade">
                                      <p:cBhvr>
                                        <p:cTn id="41" dur="1750"/>
                                        <p:tgtEl>
                                          <p:spTgt spid="21"/>
                                        </p:tgtEl>
                                      </p:cBhvr>
                                    </p:animEffect>
                                    <p:set>
                                      <p:cBhvr>
                                        <p:cTn id="42" dur="1" fill="hold">
                                          <p:stCondLst>
                                            <p:cond delay="1749"/>
                                          </p:stCondLst>
                                        </p:cTn>
                                        <p:tgtEl>
                                          <p:spTgt spid="21"/>
                                        </p:tgtEl>
                                        <p:attrNameLst>
                                          <p:attrName>style.visibility</p:attrName>
                                        </p:attrNameLst>
                                      </p:cBhvr>
                                      <p:to>
                                        <p:strVal val="hidden"/>
                                      </p:to>
                                    </p:set>
                                  </p:childTnLst>
                                </p:cTn>
                              </p:par>
                              <p:par>
                                <p:cTn id="43" presetID="42" presetClass="entr" presetSubtype="0" fill="hold" nodeType="withEffect">
                                  <p:stCondLst>
                                    <p:cond delay="1400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250"/>
                                        <p:tgtEl>
                                          <p:spTgt spid="11"/>
                                        </p:tgtEl>
                                      </p:cBhvr>
                                    </p:animEffect>
                                    <p:anim calcmode="lin" valueType="num">
                                      <p:cBhvr>
                                        <p:cTn id="46" dur="1250" fill="hold"/>
                                        <p:tgtEl>
                                          <p:spTgt spid="11"/>
                                        </p:tgtEl>
                                        <p:attrNameLst>
                                          <p:attrName>ppt_x</p:attrName>
                                        </p:attrNameLst>
                                      </p:cBhvr>
                                      <p:tavLst>
                                        <p:tav tm="0">
                                          <p:val>
                                            <p:strVal val="#ppt_x"/>
                                          </p:val>
                                        </p:tav>
                                        <p:tav tm="100000">
                                          <p:val>
                                            <p:strVal val="#ppt_x"/>
                                          </p:val>
                                        </p:tav>
                                      </p:tavLst>
                                    </p:anim>
                                    <p:anim calcmode="lin" valueType="num">
                                      <p:cBhvr>
                                        <p:cTn id="47" dur="1250" fill="hold"/>
                                        <p:tgtEl>
                                          <p:spTgt spid="11"/>
                                        </p:tgtEl>
                                        <p:attrNameLst>
                                          <p:attrName>ppt_y</p:attrName>
                                        </p:attrNameLst>
                                      </p:cBhvr>
                                      <p:tavLst>
                                        <p:tav tm="0">
                                          <p:val>
                                            <p:strVal val="#ppt_y+.1"/>
                                          </p:val>
                                        </p:tav>
                                        <p:tav tm="100000">
                                          <p:val>
                                            <p:strVal val="#ppt_y"/>
                                          </p:val>
                                        </p:tav>
                                      </p:tavLst>
                                    </p:anim>
                                  </p:childTnLst>
                                </p:cTn>
                              </p:par>
                              <p:par>
                                <p:cTn id="48" presetID="16" presetClass="entr" presetSubtype="21" fill="hold" grpId="0" nodeType="withEffect">
                                  <p:stCondLst>
                                    <p:cond delay="14500"/>
                                  </p:stCondLst>
                                  <p:childTnLst>
                                    <p:set>
                                      <p:cBhvr>
                                        <p:cTn id="49" dur="1" fill="hold">
                                          <p:stCondLst>
                                            <p:cond delay="0"/>
                                          </p:stCondLst>
                                        </p:cTn>
                                        <p:tgtEl>
                                          <p:spTgt spid="19"/>
                                        </p:tgtEl>
                                        <p:attrNameLst>
                                          <p:attrName>style.visibility</p:attrName>
                                        </p:attrNameLst>
                                      </p:cBhvr>
                                      <p:to>
                                        <p:strVal val="visible"/>
                                      </p:to>
                                    </p:set>
                                    <p:animEffect transition="in" filter="barn(inVertical)">
                                      <p:cBhvr>
                                        <p:cTn id="50" dur="500"/>
                                        <p:tgtEl>
                                          <p:spTgt spid="19"/>
                                        </p:tgtEl>
                                      </p:cBhvr>
                                    </p:animEffect>
                                  </p:childTnLst>
                                </p:cTn>
                              </p:par>
                              <p:par>
                                <p:cTn id="51" presetID="1" presetClass="entr" presetSubtype="0" fill="hold" grpId="0" nodeType="withEffect">
                                  <p:stCondLst>
                                    <p:cond delay="14500"/>
                                  </p:stCondLst>
                                  <p:childTnLst>
                                    <p:set>
                                      <p:cBhvr>
                                        <p:cTn id="52" dur="1" fill="hold">
                                          <p:stCondLst>
                                            <p:cond delay="0"/>
                                          </p:stCondLst>
                                        </p:cTn>
                                        <p:tgtEl>
                                          <p:spTgt spid="23"/>
                                        </p:tgtEl>
                                        <p:attrNameLst>
                                          <p:attrName>style.visibility</p:attrName>
                                        </p:attrNameLst>
                                      </p:cBhvr>
                                      <p:to>
                                        <p:strVal val="visible"/>
                                      </p:to>
                                    </p:set>
                                  </p:childTnLst>
                                </p:cTn>
                              </p:par>
                              <p:par>
                                <p:cTn id="53" presetID="10" presetClass="entr" presetSubtype="0" fill="hold" nodeType="withEffect">
                                  <p:stCondLst>
                                    <p:cond delay="1725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6" presetClass="entr" presetSubtype="21" fill="hold" grpId="0" nodeType="withEffect">
                                  <p:stCondLst>
                                    <p:cond delay="17500"/>
                                  </p:stCondLst>
                                  <p:childTnLst>
                                    <p:set>
                                      <p:cBhvr>
                                        <p:cTn id="57" dur="1" fill="hold">
                                          <p:stCondLst>
                                            <p:cond delay="0"/>
                                          </p:stCondLst>
                                        </p:cTn>
                                        <p:tgtEl>
                                          <p:spTgt spid="24"/>
                                        </p:tgtEl>
                                        <p:attrNameLst>
                                          <p:attrName>style.visibility</p:attrName>
                                        </p:attrNameLst>
                                      </p:cBhvr>
                                      <p:to>
                                        <p:strVal val="visible"/>
                                      </p:to>
                                    </p:set>
                                    <p:animEffect transition="in" filter="barn(inVertical)">
                                      <p:cBhvr>
                                        <p:cTn id="58" dur="750"/>
                                        <p:tgtEl>
                                          <p:spTgt spid="24"/>
                                        </p:tgtEl>
                                      </p:cBhvr>
                                    </p:animEffect>
                                  </p:childTnLst>
                                </p:cTn>
                              </p:par>
                              <p:par>
                                <p:cTn id="59" presetID="10" presetClass="entr" presetSubtype="0" fill="hold" grpId="0" nodeType="withEffect">
                                  <p:stCondLst>
                                    <p:cond delay="1800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750"/>
                                        <p:tgtEl>
                                          <p:spTgt spid="25"/>
                                        </p:tgtEl>
                                      </p:cBhvr>
                                    </p:animEffect>
                                  </p:childTnLst>
                                </p:cTn>
                              </p:par>
                              <p:par>
                                <p:cTn id="62" presetID="10" presetClass="exit" presetSubtype="0" fill="hold" nodeType="withEffect">
                                  <p:stCondLst>
                                    <p:cond delay="27500"/>
                                  </p:stCondLst>
                                  <p:childTnLst>
                                    <p:animEffect transition="out" filter="fade">
                                      <p:cBhvr>
                                        <p:cTn id="63" dur="1750"/>
                                        <p:tgtEl>
                                          <p:spTgt spid="11"/>
                                        </p:tgtEl>
                                      </p:cBhvr>
                                    </p:animEffect>
                                    <p:set>
                                      <p:cBhvr>
                                        <p:cTn id="64" dur="1" fill="hold">
                                          <p:stCondLst>
                                            <p:cond delay="1749"/>
                                          </p:stCondLst>
                                        </p:cTn>
                                        <p:tgtEl>
                                          <p:spTgt spid="11"/>
                                        </p:tgtEl>
                                        <p:attrNameLst>
                                          <p:attrName>style.visibility</p:attrName>
                                        </p:attrNameLst>
                                      </p:cBhvr>
                                      <p:to>
                                        <p:strVal val="hidden"/>
                                      </p:to>
                                    </p:set>
                                  </p:childTnLst>
                                </p:cTn>
                              </p:par>
                              <p:par>
                                <p:cTn id="65" presetID="10" presetClass="exit" presetSubtype="0" fill="hold" grpId="1" nodeType="withEffect">
                                  <p:stCondLst>
                                    <p:cond delay="27500"/>
                                  </p:stCondLst>
                                  <p:childTnLst>
                                    <p:animEffect transition="out" filter="fade">
                                      <p:cBhvr>
                                        <p:cTn id="66" dur="1750"/>
                                        <p:tgtEl>
                                          <p:spTgt spid="19"/>
                                        </p:tgtEl>
                                      </p:cBhvr>
                                    </p:animEffect>
                                    <p:set>
                                      <p:cBhvr>
                                        <p:cTn id="67" dur="1" fill="hold">
                                          <p:stCondLst>
                                            <p:cond delay="1749"/>
                                          </p:stCondLst>
                                        </p:cTn>
                                        <p:tgtEl>
                                          <p:spTgt spid="19"/>
                                        </p:tgtEl>
                                        <p:attrNameLst>
                                          <p:attrName>style.visibility</p:attrName>
                                        </p:attrNameLst>
                                      </p:cBhvr>
                                      <p:to>
                                        <p:strVal val="hidden"/>
                                      </p:to>
                                    </p:set>
                                  </p:childTnLst>
                                </p:cTn>
                              </p:par>
                              <p:par>
                                <p:cTn id="68" presetID="10" presetClass="exit" presetSubtype="0" fill="hold" grpId="1" nodeType="withEffect">
                                  <p:stCondLst>
                                    <p:cond delay="27500"/>
                                  </p:stCondLst>
                                  <p:childTnLst>
                                    <p:animEffect transition="out" filter="fade">
                                      <p:cBhvr>
                                        <p:cTn id="69" dur="1750"/>
                                        <p:tgtEl>
                                          <p:spTgt spid="23"/>
                                        </p:tgtEl>
                                      </p:cBhvr>
                                    </p:animEffect>
                                    <p:set>
                                      <p:cBhvr>
                                        <p:cTn id="70" dur="1" fill="hold">
                                          <p:stCondLst>
                                            <p:cond delay="1749"/>
                                          </p:stCondLst>
                                        </p:cTn>
                                        <p:tgtEl>
                                          <p:spTgt spid="23"/>
                                        </p:tgtEl>
                                        <p:attrNameLst>
                                          <p:attrName>style.visibility</p:attrName>
                                        </p:attrNameLst>
                                      </p:cBhvr>
                                      <p:to>
                                        <p:strVal val="hidden"/>
                                      </p:to>
                                    </p:set>
                                  </p:childTnLst>
                                </p:cTn>
                              </p:par>
                              <p:par>
                                <p:cTn id="71" presetID="10" presetClass="exit" presetSubtype="0" fill="hold" nodeType="withEffect">
                                  <p:stCondLst>
                                    <p:cond delay="27500"/>
                                  </p:stCondLst>
                                  <p:childTnLst>
                                    <p:animEffect transition="out" filter="fade">
                                      <p:cBhvr>
                                        <p:cTn id="72" dur="1750"/>
                                        <p:tgtEl>
                                          <p:spTgt spid="10"/>
                                        </p:tgtEl>
                                      </p:cBhvr>
                                    </p:animEffect>
                                    <p:set>
                                      <p:cBhvr>
                                        <p:cTn id="73" dur="1" fill="hold">
                                          <p:stCondLst>
                                            <p:cond delay="1749"/>
                                          </p:stCondLst>
                                        </p:cTn>
                                        <p:tgtEl>
                                          <p:spTgt spid="10"/>
                                        </p:tgtEl>
                                        <p:attrNameLst>
                                          <p:attrName>style.visibility</p:attrName>
                                        </p:attrNameLst>
                                      </p:cBhvr>
                                      <p:to>
                                        <p:strVal val="hidden"/>
                                      </p:to>
                                    </p:set>
                                  </p:childTnLst>
                                </p:cTn>
                              </p:par>
                              <p:par>
                                <p:cTn id="74" presetID="10" presetClass="exit" presetSubtype="0" fill="hold" grpId="1" nodeType="withEffect">
                                  <p:stCondLst>
                                    <p:cond delay="27500"/>
                                  </p:stCondLst>
                                  <p:childTnLst>
                                    <p:animEffect transition="out" filter="fade">
                                      <p:cBhvr>
                                        <p:cTn id="75" dur="1750"/>
                                        <p:tgtEl>
                                          <p:spTgt spid="24"/>
                                        </p:tgtEl>
                                      </p:cBhvr>
                                    </p:animEffect>
                                    <p:set>
                                      <p:cBhvr>
                                        <p:cTn id="76" dur="1" fill="hold">
                                          <p:stCondLst>
                                            <p:cond delay="1749"/>
                                          </p:stCondLst>
                                        </p:cTn>
                                        <p:tgtEl>
                                          <p:spTgt spid="24"/>
                                        </p:tgtEl>
                                        <p:attrNameLst>
                                          <p:attrName>style.visibility</p:attrName>
                                        </p:attrNameLst>
                                      </p:cBhvr>
                                      <p:to>
                                        <p:strVal val="hidden"/>
                                      </p:to>
                                    </p:set>
                                  </p:childTnLst>
                                </p:cTn>
                              </p:par>
                              <p:par>
                                <p:cTn id="77" presetID="10" presetClass="exit" presetSubtype="0" fill="hold" grpId="1" nodeType="withEffect">
                                  <p:stCondLst>
                                    <p:cond delay="27500"/>
                                  </p:stCondLst>
                                  <p:childTnLst>
                                    <p:animEffect transition="out" filter="fade">
                                      <p:cBhvr>
                                        <p:cTn id="78" dur="1750"/>
                                        <p:tgtEl>
                                          <p:spTgt spid="25"/>
                                        </p:tgtEl>
                                      </p:cBhvr>
                                    </p:animEffect>
                                    <p:set>
                                      <p:cBhvr>
                                        <p:cTn id="79" dur="1" fill="hold">
                                          <p:stCondLst>
                                            <p:cond delay="1749"/>
                                          </p:stCondLst>
                                        </p:cTn>
                                        <p:tgtEl>
                                          <p:spTgt spid="25"/>
                                        </p:tgtEl>
                                        <p:attrNameLst>
                                          <p:attrName>style.visibility</p:attrName>
                                        </p:attrNameLst>
                                      </p:cBhvr>
                                      <p:to>
                                        <p:strVal val="hidden"/>
                                      </p:to>
                                    </p:set>
                                  </p:childTnLst>
                                </p:cTn>
                              </p:par>
                              <p:par>
                                <p:cTn id="80" presetID="42" presetClass="entr" presetSubtype="0" fill="hold" grpId="0" nodeType="withEffect">
                                  <p:stCondLst>
                                    <p:cond delay="2800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9500"/>
                                  </p:stCondLst>
                                  <p:childTnLst>
                                    <p:set>
                                      <p:cBhvr>
                                        <p:cTn id="86" dur="1" fill="hold">
                                          <p:stCondLst>
                                            <p:cond delay="0"/>
                                          </p:stCondLst>
                                        </p:cTn>
                                        <p:tgtEl>
                                          <p:spTgt spid="26"/>
                                        </p:tgtEl>
                                        <p:attrNameLst>
                                          <p:attrName>style.visibility</p:attrName>
                                        </p:attrNameLst>
                                      </p:cBhvr>
                                      <p:to>
                                        <p:strVal val="visible"/>
                                      </p:to>
                                    </p:set>
                                    <p:animEffect transition="in" filter="fade">
                                      <p:cBhvr>
                                        <p:cTn id="87" dur="1000"/>
                                        <p:tgtEl>
                                          <p:spTgt spid="26"/>
                                        </p:tgtEl>
                                      </p:cBhvr>
                                    </p:animEffect>
                                    <p:anim calcmode="lin" valueType="num">
                                      <p:cBhvr>
                                        <p:cTn id="88" dur="1000" fill="hold"/>
                                        <p:tgtEl>
                                          <p:spTgt spid="26"/>
                                        </p:tgtEl>
                                        <p:attrNameLst>
                                          <p:attrName>ppt_x</p:attrName>
                                        </p:attrNameLst>
                                      </p:cBhvr>
                                      <p:tavLst>
                                        <p:tav tm="0">
                                          <p:val>
                                            <p:strVal val="#ppt_x"/>
                                          </p:val>
                                        </p:tav>
                                        <p:tav tm="100000">
                                          <p:val>
                                            <p:strVal val="#ppt_x"/>
                                          </p:val>
                                        </p:tav>
                                      </p:tavLst>
                                    </p:anim>
                                    <p:anim calcmode="lin" valueType="num">
                                      <p:cBhvr>
                                        <p:cTn id="89" dur="1000" fill="hold"/>
                                        <p:tgtEl>
                                          <p:spTgt spid="26"/>
                                        </p:tgtEl>
                                        <p:attrNameLst>
                                          <p:attrName>ppt_y</p:attrName>
                                        </p:attrNameLst>
                                      </p:cBhvr>
                                      <p:tavLst>
                                        <p:tav tm="0">
                                          <p:val>
                                            <p:strVal val="#ppt_y+.1"/>
                                          </p:val>
                                        </p:tav>
                                        <p:tav tm="100000">
                                          <p:val>
                                            <p:strVal val="#ppt_y"/>
                                          </p:val>
                                        </p:tav>
                                      </p:tavLst>
                                    </p:anim>
                                  </p:childTnLst>
                                </p:cTn>
                              </p:par>
                              <p:par>
                                <p:cTn id="90" presetID="14" presetClass="exit" presetSubtype="10" fill="hold" grpId="1" nodeType="withEffect">
                                  <p:stCondLst>
                                    <p:cond delay="39250"/>
                                  </p:stCondLst>
                                  <p:childTnLst>
                                    <p:animEffect transition="out" filter="randombar(horizontal)">
                                      <p:cBhvr>
                                        <p:cTn id="91" dur="1500"/>
                                        <p:tgtEl>
                                          <p:spTgt spid="22"/>
                                        </p:tgtEl>
                                      </p:cBhvr>
                                    </p:animEffect>
                                    <p:set>
                                      <p:cBhvr>
                                        <p:cTn id="92" dur="1" fill="hold">
                                          <p:stCondLst>
                                            <p:cond delay="1499"/>
                                          </p:stCondLst>
                                        </p:cTn>
                                        <p:tgtEl>
                                          <p:spTgt spid="22"/>
                                        </p:tgtEl>
                                        <p:attrNameLst>
                                          <p:attrName>style.visibility</p:attrName>
                                        </p:attrNameLst>
                                      </p:cBhvr>
                                      <p:to>
                                        <p:strVal val="hidden"/>
                                      </p:to>
                                    </p:set>
                                  </p:childTnLst>
                                </p:cTn>
                              </p:par>
                              <p:par>
                                <p:cTn id="93" presetID="14" presetClass="exit" presetSubtype="10" fill="hold" grpId="1" nodeType="withEffect">
                                  <p:stCondLst>
                                    <p:cond delay="39500"/>
                                  </p:stCondLst>
                                  <p:childTnLst>
                                    <p:animEffect transition="out" filter="randombar(horizontal)">
                                      <p:cBhvr>
                                        <p:cTn id="94" dur="1500"/>
                                        <p:tgtEl>
                                          <p:spTgt spid="26"/>
                                        </p:tgtEl>
                                      </p:cBhvr>
                                    </p:animEffect>
                                    <p:set>
                                      <p:cBhvr>
                                        <p:cTn id="95" dur="1" fill="hold">
                                          <p:stCondLst>
                                            <p:cond delay="1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20" grpId="0" animBg="1"/>
      <p:bldP spid="20" grpId="1" animBg="1"/>
      <p:bldP spid="21" grpId="0" animBg="1"/>
      <p:bldP spid="21" grpId="1" animBg="1"/>
      <p:bldP spid="19" grpId="0" animBg="1"/>
      <p:bldP spid="19" grpId="1" animBg="1"/>
      <p:bldP spid="23" grpId="0" animBg="1"/>
      <p:bldP spid="23" grpId="1" animBg="1"/>
      <p:bldP spid="24" grpId="0" animBg="1"/>
      <p:bldP spid="24" grpId="1" animBg="1"/>
      <p:bldP spid="25" grpId="0" animBg="1"/>
      <p:bldP spid="25" grpId="1" animBg="1"/>
      <p:bldP spid="22" grpId="0"/>
      <p:bldP spid="22" grpId="1"/>
      <p:bldP spid="26" grpId="0"/>
      <p:bldP spid="26"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6" name="Rounded Rectangle 5"/>
          <p:cNvSpPr/>
          <p:nvPr/>
        </p:nvSpPr>
        <p:spPr>
          <a:xfrm>
            <a:off x="228600" y="1905000"/>
            <a:ext cx="3886200" cy="4248072"/>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smtClean="0">
                <a:latin typeface="Times New Roman" pitchFamily="18" charset="0"/>
                <a:cs typeface="Times New Roman" pitchFamily="18" charset="0"/>
              </a:rPr>
              <a:t>Student #2</a:t>
            </a:r>
          </a:p>
          <a:p>
            <a:pPr algn="ctr"/>
            <a:r>
              <a:rPr lang="en-US" dirty="0" smtClean="0">
                <a:solidFill>
                  <a:srgbClr val="FFFF00"/>
                </a:solidFill>
                <a:latin typeface="Times New Roman" pitchFamily="18" charset="0"/>
                <a:cs typeface="Times New Roman" pitchFamily="18" charset="0"/>
              </a:rPr>
              <a:t>10:00 </a:t>
            </a:r>
            <a:r>
              <a:rPr lang="en-US" dirty="0">
                <a:solidFill>
                  <a:srgbClr val="FFFF00"/>
                </a:solidFill>
                <a:latin typeface="Times New Roman" pitchFamily="18" charset="0"/>
                <a:cs typeface="Times New Roman" pitchFamily="18" charset="0"/>
              </a:rPr>
              <a:t>to 12:00 = Some homework, eat </a:t>
            </a:r>
            <a:r>
              <a:rPr lang="en-US" dirty="0" smtClean="0">
                <a:solidFill>
                  <a:srgbClr val="FFFF00"/>
                </a:solidFill>
                <a:latin typeface="Times New Roman" pitchFamily="18" charset="0"/>
                <a:cs typeface="Times New Roman" pitchFamily="18" charset="0"/>
              </a:rPr>
              <a:t>lunch</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12:00 to 1:00 = Class</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a:solidFill>
                  <a:srgbClr val="FFFF00"/>
                </a:solidFill>
                <a:latin typeface="Times New Roman" pitchFamily="18" charset="0"/>
                <a:cs typeface="Times New Roman" pitchFamily="18" charset="0"/>
              </a:rPr>
              <a:t>1:00 to 4:00 = Relaxing and </a:t>
            </a:r>
            <a:r>
              <a:rPr lang="en-US" dirty="0" smtClean="0">
                <a:solidFill>
                  <a:srgbClr val="FFFF00"/>
                </a:solidFill>
                <a:latin typeface="Times New Roman" pitchFamily="18" charset="0"/>
                <a:cs typeface="Times New Roman" pitchFamily="18" charset="0"/>
              </a:rPr>
              <a:t>homework</a:t>
            </a:r>
            <a:br>
              <a:rPr lang="en-US" dirty="0" smtClean="0">
                <a:solidFill>
                  <a:srgbClr val="FFFF00"/>
                </a:solidFill>
                <a:latin typeface="Times New Roman" pitchFamily="18" charset="0"/>
                <a:cs typeface="Times New Roman" pitchFamily="18" charset="0"/>
              </a:rPr>
            </a:br>
            <a:r>
              <a:rPr lang="en-US" dirty="0" smtClean="0">
                <a:latin typeface="Times New Roman" pitchFamily="18" charset="0"/>
                <a:cs typeface="Times New Roman" pitchFamily="18" charset="0"/>
              </a:rPr>
              <a:t>4:00 to 5:00 = Gym</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5:00 to 6:00 = Getting for dinner (shower, change)</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6:00 to 7:00 = Dinner</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a:solidFill>
                  <a:srgbClr val="FFFF00"/>
                </a:solidFill>
                <a:latin typeface="Times New Roman" pitchFamily="18" charset="0"/>
                <a:cs typeface="Times New Roman" pitchFamily="18" charset="0"/>
              </a:rPr>
              <a:t>7:00 to 9:00 = Relaxing, homework</a:t>
            </a:r>
            <a:br>
              <a:rPr lang="en-US" dirty="0">
                <a:solidFill>
                  <a:srgbClr val="FFFF00"/>
                </a:solidFill>
                <a:latin typeface="Times New Roman" pitchFamily="18" charset="0"/>
                <a:cs typeface="Times New Roman" pitchFamily="18" charset="0"/>
              </a:rPr>
            </a:br>
            <a:r>
              <a:rPr lang="en-US" dirty="0">
                <a:latin typeface="Times New Roman" pitchFamily="18" charset="0"/>
                <a:cs typeface="Times New Roman" pitchFamily="18" charset="0"/>
              </a:rPr>
              <a:t>9:00 to10:30 = DASL meeting</a:t>
            </a:r>
            <a:br>
              <a:rPr lang="en-US" dirty="0">
                <a:latin typeface="Times New Roman" pitchFamily="18" charset="0"/>
                <a:cs typeface="Times New Roman" pitchFamily="18" charset="0"/>
              </a:rPr>
            </a:br>
            <a:r>
              <a:rPr lang="en-US" dirty="0">
                <a:solidFill>
                  <a:srgbClr val="FFFF00"/>
                </a:solidFill>
                <a:latin typeface="Times New Roman" pitchFamily="18" charset="0"/>
                <a:cs typeface="Times New Roman" pitchFamily="18" charset="0"/>
              </a:rPr>
              <a:t>10:30 to 11:00 = Relax, get </a:t>
            </a:r>
            <a:r>
              <a:rPr lang="en-US" dirty="0" smtClean="0">
                <a:solidFill>
                  <a:srgbClr val="FFFF00"/>
                </a:solidFill>
                <a:latin typeface="Times New Roman" pitchFamily="18" charset="0"/>
                <a:cs typeface="Times New Roman" pitchFamily="18" charset="0"/>
              </a:rPr>
              <a:t>ready </a:t>
            </a:r>
            <a:r>
              <a:rPr lang="en-US" dirty="0">
                <a:solidFill>
                  <a:srgbClr val="FFFF00"/>
                </a:solidFill>
                <a:latin typeface="Times New Roman" pitchFamily="18" charset="0"/>
                <a:cs typeface="Times New Roman" pitchFamily="18" charset="0"/>
              </a:rPr>
              <a:t>for bed</a:t>
            </a:r>
          </a:p>
        </p:txBody>
      </p:sp>
      <p:sp>
        <p:nvSpPr>
          <p:cNvPr id="10" name="Flowchart: Alternate Process 9"/>
          <p:cNvSpPr/>
          <p:nvPr/>
        </p:nvSpPr>
        <p:spPr>
          <a:xfrm>
            <a:off x="4343400" y="3352800"/>
            <a:ext cx="4648200" cy="3172691"/>
          </a:xfrm>
          <a:prstGeom prst="flowChartAlternateProcess">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dirty="0" smtClean="0">
                <a:solidFill>
                  <a:schemeClr val="tx2">
                    <a:lumMod val="75000"/>
                  </a:schemeClr>
                </a:solidFill>
                <a:latin typeface="Times New Roman" pitchFamily="18" charset="0"/>
                <a:cs typeface="Times New Roman" pitchFamily="18" charset="0"/>
              </a:rPr>
              <a:t>Student #1</a:t>
            </a:r>
          </a:p>
          <a:p>
            <a:pPr algn="ctr"/>
            <a:r>
              <a:rPr lang="en-US" dirty="0" smtClean="0">
                <a:solidFill>
                  <a:schemeClr val="tx2">
                    <a:lumMod val="75000"/>
                  </a:schemeClr>
                </a:solidFill>
                <a:latin typeface="Times New Roman" pitchFamily="18" charset="0"/>
                <a:cs typeface="Times New Roman" pitchFamily="18" charset="0"/>
              </a:rPr>
              <a:t>Homework/Studying</a:t>
            </a:r>
            <a:r>
              <a:rPr lang="en-US" dirty="0">
                <a:solidFill>
                  <a:schemeClr val="tx2">
                    <a:lumMod val="75000"/>
                  </a:schemeClr>
                </a:solidFill>
                <a:latin typeface="Times New Roman" pitchFamily="18" charset="0"/>
                <a:cs typeface="Times New Roman" pitchFamily="18" charset="0"/>
              </a:rPr>
              <a:t>: 7:00 pm - 8:00 </a:t>
            </a:r>
            <a:r>
              <a:rPr lang="en-US" dirty="0" smtClean="0">
                <a:solidFill>
                  <a:schemeClr val="tx2">
                    <a:lumMod val="75000"/>
                  </a:schemeClr>
                </a:solidFill>
                <a:latin typeface="Times New Roman" pitchFamily="18" charset="0"/>
                <a:cs typeface="Times New Roman" pitchFamily="18" charset="0"/>
              </a:rPr>
              <a:t>pm</a:t>
            </a:r>
          </a:p>
          <a:p>
            <a:pPr algn="ctr"/>
            <a:r>
              <a:rPr lang="en-US" dirty="0" smtClean="0">
                <a:latin typeface="Times New Roman" pitchFamily="18" charset="0"/>
                <a:cs typeface="Times New Roman" pitchFamily="18" charset="0"/>
              </a:rPr>
              <a:t>TV</a:t>
            </a:r>
            <a:r>
              <a:rPr lang="en-US" dirty="0">
                <a:latin typeface="Times New Roman" pitchFamily="18" charset="0"/>
                <a:cs typeface="Times New Roman" pitchFamily="18" charset="0"/>
              </a:rPr>
              <a:t>: 8:00 pm - 9:00 </a:t>
            </a:r>
            <a:r>
              <a:rPr lang="en-US" dirty="0" smtClean="0">
                <a:latin typeface="Times New Roman" pitchFamily="18" charset="0"/>
                <a:cs typeface="Times New Roman" pitchFamily="18" charset="0"/>
              </a:rPr>
              <a:t>pm</a:t>
            </a:r>
          </a:p>
          <a:p>
            <a:pPr algn="ctr"/>
            <a:r>
              <a:rPr lang="en-US" dirty="0" smtClean="0">
                <a:solidFill>
                  <a:schemeClr val="tx2">
                    <a:lumMod val="75000"/>
                  </a:schemeClr>
                </a:solidFill>
                <a:latin typeface="Times New Roman" pitchFamily="18" charset="0"/>
                <a:cs typeface="Times New Roman" pitchFamily="18" charset="0"/>
              </a:rPr>
              <a:t>Homework/Studying</a:t>
            </a:r>
            <a:r>
              <a:rPr lang="en-US" dirty="0">
                <a:solidFill>
                  <a:schemeClr val="tx2">
                    <a:lumMod val="75000"/>
                  </a:schemeClr>
                </a:solidFill>
                <a:latin typeface="Times New Roman" pitchFamily="18" charset="0"/>
                <a:cs typeface="Times New Roman" pitchFamily="18" charset="0"/>
              </a:rPr>
              <a:t>: 9:00 pm - 10:00 </a:t>
            </a:r>
            <a:r>
              <a:rPr lang="en-US" dirty="0" smtClean="0">
                <a:solidFill>
                  <a:schemeClr val="tx2">
                    <a:lumMod val="75000"/>
                  </a:schemeClr>
                </a:solidFill>
                <a:latin typeface="Times New Roman" pitchFamily="18" charset="0"/>
                <a:cs typeface="Times New Roman" pitchFamily="18" charset="0"/>
              </a:rPr>
              <a:t>pm</a:t>
            </a:r>
          </a:p>
          <a:p>
            <a:pPr algn="ctr"/>
            <a:r>
              <a:rPr lang="en-US" dirty="0" smtClean="0">
                <a:latin typeface="Times New Roman" pitchFamily="18" charset="0"/>
                <a:cs typeface="Times New Roman" pitchFamily="18" charset="0"/>
              </a:rPr>
              <a:t>TV</a:t>
            </a:r>
            <a:r>
              <a:rPr lang="en-US" dirty="0">
                <a:latin typeface="Times New Roman" pitchFamily="18" charset="0"/>
                <a:cs typeface="Times New Roman" pitchFamily="18" charset="0"/>
              </a:rPr>
              <a:t>: 10:00 pm - 11:00 </a:t>
            </a:r>
            <a:r>
              <a:rPr lang="en-US" dirty="0" smtClean="0">
                <a:latin typeface="Times New Roman" pitchFamily="18" charset="0"/>
                <a:cs typeface="Times New Roman" pitchFamily="18" charset="0"/>
              </a:rPr>
              <a:t>pm</a:t>
            </a:r>
          </a:p>
          <a:p>
            <a:pPr algn="ctr"/>
            <a:r>
              <a:rPr lang="en-US" dirty="0" smtClean="0">
                <a:latin typeface="Times New Roman" pitchFamily="18" charset="0"/>
                <a:cs typeface="Times New Roman" pitchFamily="18" charset="0"/>
              </a:rPr>
              <a:t>Late </a:t>
            </a:r>
            <a:r>
              <a:rPr lang="en-US" dirty="0">
                <a:latin typeface="Times New Roman" pitchFamily="18" charset="0"/>
                <a:cs typeface="Times New Roman" pitchFamily="18" charset="0"/>
              </a:rPr>
              <a:t>Night: 11:00 pm (some nights</a:t>
            </a:r>
            <a:r>
              <a:rPr lang="en-US" dirty="0" smtClean="0">
                <a:latin typeface="Times New Roman" pitchFamily="18" charset="0"/>
                <a:cs typeface="Times New Roman" pitchFamily="18" charset="0"/>
              </a:rPr>
              <a:t>)</a:t>
            </a:r>
          </a:p>
          <a:p>
            <a:pPr algn="ctr"/>
            <a:r>
              <a:rPr lang="en-US" dirty="0" smtClean="0">
                <a:latin typeface="Times New Roman" pitchFamily="18" charset="0"/>
                <a:cs typeface="Times New Roman" pitchFamily="18" charset="0"/>
              </a:rPr>
              <a:t>Bed</a:t>
            </a:r>
            <a:r>
              <a:rPr lang="en-US" dirty="0">
                <a:latin typeface="Times New Roman" pitchFamily="18" charset="0"/>
                <a:cs typeface="Times New Roman" pitchFamily="18" charset="0"/>
              </a:rPr>
              <a:t>: 11:00 pm - 7:00 </a:t>
            </a:r>
            <a:r>
              <a:rPr lang="en-US" dirty="0" smtClean="0">
                <a:latin typeface="Times New Roman" pitchFamily="18" charset="0"/>
                <a:cs typeface="Times New Roman" pitchFamily="18" charset="0"/>
              </a:rPr>
              <a:t>am</a:t>
            </a:r>
          </a:p>
          <a:p>
            <a:pPr algn="ctr"/>
            <a:r>
              <a:rPr lang="en-US" dirty="0" smtClean="0">
                <a:latin typeface="Times New Roman" pitchFamily="18" charset="0"/>
                <a:cs typeface="Times New Roman" pitchFamily="18" charset="0"/>
              </a:rPr>
              <a:t>Socialize</a:t>
            </a:r>
            <a:r>
              <a:rPr lang="en-US" dirty="0">
                <a:latin typeface="Times New Roman" pitchFamily="18" charset="0"/>
                <a:cs typeface="Times New Roman" pitchFamily="18" charset="0"/>
              </a:rPr>
              <a:t>: varies throughout day, 10 </a:t>
            </a:r>
            <a:r>
              <a:rPr lang="en-US" dirty="0" smtClean="0">
                <a:latin typeface="Times New Roman" pitchFamily="18" charset="0"/>
                <a:cs typeface="Times New Roman" pitchFamily="18" charset="0"/>
              </a:rPr>
              <a:t>hours</a:t>
            </a:r>
          </a:p>
          <a:p>
            <a:pPr algn="ctr"/>
            <a:r>
              <a:rPr lang="en-US" dirty="0" smtClean="0">
                <a:latin typeface="Times New Roman" pitchFamily="18" charset="0"/>
                <a:cs typeface="Times New Roman" pitchFamily="18" charset="0"/>
              </a:rPr>
              <a:t>Computer/Facebook/Games</a:t>
            </a:r>
            <a:r>
              <a:rPr lang="en-US" dirty="0">
                <a:latin typeface="Times New Roman" pitchFamily="18" charset="0"/>
                <a:cs typeface="Times New Roman" pitchFamily="18" charset="0"/>
              </a:rPr>
              <a:t>: time varies, about 1 - 2 hours a day</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endParaRPr lang="en-US" sz="1600" dirty="0">
              <a:latin typeface="Times New Roman" pitchFamily="18" charset="0"/>
              <a:cs typeface="Times New Roman" pitchFamily="18" charset="0"/>
            </a:endParaRPr>
          </a:p>
        </p:txBody>
      </p:sp>
      <p:sp>
        <p:nvSpPr>
          <p:cNvPr id="21" name="Rectangle 20"/>
          <p:cNvSpPr/>
          <p:nvPr/>
        </p:nvSpPr>
        <p:spPr>
          <a:xfrm>
            <a:off x="7938221" y="6488668"/>
            <a:ext cx="1205779" cy="369332"/>
          </a:xfrm>
          <a:prstGeom prst="rect">
            <a:avLst/>
          </a:prstGeom>
        </p:spPr>
        <p:txBody>
          <a:bodyPr wrap="none">
            <a:spAutoFit/>
          </a:bodyPr>
          <a:lstStyle/>
          <a:p>
            <a:r>
              <a:rPr lang="en-US" b="1" dirty="0">
                <a:solidFill>
                  <a:srgbClr val="00B050"/>
                </a:solidFill>
              </a:rPr>
              <a:t>* </a:t>
            </a:r>
            <a:r>
              <a:rPr lang="en-US" b="1" dirty="0" smtClean="0">
                <a:solidFill>
                  <a:srgbClr val="00B050"/>
                </a:solidFill>
              </a:rPr>
              <a:t>(2): </a:t>
            </a:r>
            <a:r>
              <a:rPr lang="en-US" b="1" dirty="0">
                <a:solidFill>
                  <a:srgbClr val="00B050"/>
                </a:solidFill>
              </a:rPr>
              <a:t>3 INs</a:t>
            </a:r>
          </a:p>
        </p:txBody>
      </p:sp>
      <p:sp>
        <p:nvSpPr>
          <p:cNvPr id="12" name="Flowchart: Alternate Process 11"/>
          <p:cNvSpPr/>
          <p:nvPr/>
        </p:nvSpPr>
        <p:spPr>
          <a:xfrm>
            <a:off x="4535356" y="1524001"/>
            <a:ext cx="4005754" cy="1598580"/>
          </a:xfrm>
          <a:prstGeom prst="flowChartAlternateProcess">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600" dirty="0" smtClean="0">
                <a:solidFill>
                  <a:schemeClr val="tx1">
                    <a:lumMod val="75000"/>
                    <a:lumOff val="25000"/>
                  </a:schemeClr>
                </a:solidFill>
                <a:latin typeface="Times New Roman" pitchFamily="18" charset="0"/>
                <a:cs typeface="Times New Roman" pitchFamily="18" charset="0"/>
              </a:rPr>
              <a:t>Student #3</a:t>
            </a:r>
            <a:r>
              <a:rPr lang="en-US" sz="1600" dirty="0">
                <a:solidFill>
                  <a:schemeClr val="tx1">
                    <a:lumMod val="75000"/>
                    <a:lumOff val="25000"/>
                  </a:schemeClr>
                </a:solidFill>
                <a:latin typeface="Times New Roman" pitchFamily="18" charset="0"/>
                <a:cs typeface="Times New Roman" pitchFamily="18" charset="0"/>
              </a:rPr>
              <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1:00-1:45…</a:t>
            </a:r>
            <a:r>
              <a:rPr lang="en-US" sz="1600" dirty="0">
                <a:solidFill>
                  <a:schemeClr val="tx1">
                    <a:lumMod val="75000"/>
                    <a:lumOff val="25000"/>
                  </a:schemeClr>
                </a:solidFill>
                <a:latin typeface="Times New Roman" pitchFamily="18" charset="0"/>
                <a:cs typeface="Times New Roman" pitchFamily="18" charset="0"/>
              </a:rPr>
              <a:t> Lunch</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1:45-2:50…</a:t>
            </a:r>
            <a:r>
              <a:rPr lang="en-US" sz="1600" dirty="0">
                <a:solidFill>
                  <a:schemeClr val="tx1">
                    <a:lumMod val="75000"/>
                    <a:lumOff val="25000"/>
                  </a:schemeClr>
                </a:solidFill>
                <a:latin typeface="Times New Roman" pitchFamily="18" charset="0"/>
                <a:cs typeface="Times New Roman" pitchFamily="18" charset="0"/>
              </a:rPr>
              <a:t> Hung out with friends</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3:00- 4:20…</a:t>
            </a:r>
            <a:r>
              <a:rPr lang="en-US" sz="1600" dirty="0">
                <a:solidFill>
                  <a:schemeClr val="tx1">
                    <a:lumMod val="75000"/>
                    <a:lumOff val="25000"/>
                  </a:schemeClr>
                </a:solidFill>
                <a:latin typeface="Times New Roman" pitchFamily="18" charset="0"/>
                <a:cs typeface="Times New Roman" pitchFamily="18" charset="0"/>
              </a:rPr>
              <a:t> Went to class</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rgbClr val="FF0000"/>
                </a:solidFill>
                <a:latin typeface="Times New Roman" pitchFamily="18" charset="0"/>
                <a:cs typeface="Times New Roman" pitchFamily="18" charset="0"/>
              </a:rPr>
              <a:t>4:20-6:00 …Did class work</a:t>
            </a:r>
            <a:r>
              <a:rPr lang="en-US" sz="1600" dirty="0">
                <a:solidFill>
                  <a:schemeClr val="tx1">
                    <a:lumMod val="75000"/>
                    <a:lumOff val="25000"/>
                  </a:schemeClr>
                </a:solidFill>
                <a:latin typeface="Times New Roman" pitchFamily="18" charset="0"/>
                <a:cs typeface="Times New Roman" pitchFamily="18" charset="0"/>
              </a:rPr>
              <a:t/>
            </a:r>
            <a:br>
              <a:rPr lang="en-US" sz="1600" dirty="0">
                <a:solidFill>
                  <a:schemeClr val="tx1">
                    <a:lumMod val="75000"/>
                    <a:lumOff val="25000"/>
                  </a:schemeClr>
                </a:solidFill>
                <a:latin typeface="Times New Roman" pitchFamily="18" charset="0"/>
                <a:cs typeface="Times New Roman" pitchFamily="18" charset="0"/>
              </a:rPr>
            </a:br>
            <a:endParaRPr lang="en-US" sz="1600" dirty="0">
              <a:solidFill>
                <a:schemeClr val="tx1">
                  <a:lumMod val="75000"/>
                  <a:lumOff val="25000"/>
                </a:schemeClr>
              </a:solidFill>
              <a:latin typeface="Times New Roman" pitchFamily="18" charset="0"/>
              <a:cs typeface="Times New Roman" pitchFamily="18" charset="0"/>
            </a:endParaRPr>
          </a:p>
        </p:txBody>
      </p:sp>
      <p:sp>
        <p:nvSpPr>
          <p:cNvPr id="2" name="TextBox 1"/>
          <p:cNvSpPr txBox="1"/>
          <p:nvPr/>
        </p:nvSpPr>
        <p:spPr>
          <a:xfrm>
            <a:off x="441433" y="152400"/>
            <a:ext cx="8099677" cy="1261884"/>
          </a:xfrm>
          <a:prstGeom prst="rect">
            <a:avLst/>
          </a:prstGeom>
          <a:noFill/>
        </p:spPr>
        <p:txBody>
          <a:bodyPr wrap="square" rtlCol="0">
            <a:spAutoFit/>
          </a:bodyPr>
          <a:lstStyle/>
          <a:p>
            <a:pPr algn="ctr"/>
            <a:r>
              <a:rPr lang="en-US" sz="4000" dirty="0" smtClean="0">
                <a:solidFill>
                  <a:schemeClr val="bg1"/>
                </a:solidFill>
              </a:rPr>
              <a:t>Method: Time Diaries</a:t>
            </a:r>
          </a:p>
          <a:p>
            <a:r>
              <a:rPr lang="en-US" dirty="0" smtClean="0">
                <a:solidFill>
                  <a:schemeClr val="bg1"/>
                </a:solidFill>
              </a:rPr>
              <a:t>I chose to look at Time Diaries during a typical day of a college student because it really narrows down what they’re doing and when.</a:t>
            </a:r>
            <a:endParaRPr lang="en-US" dirty="0">
              <a:solidFill>
                <a:schemeClr val="bg1"/>
              </a:solidFill>
            </a:endParaRPr>
          </a:p>
        </p:txBody>
      </p:sp>
    </p:spTree>
    <p:extLst>
      <p:ext uri="{BB962C8B-B14F-4D97-AF65-F5344CB8AC3E}">
        <p14:creationId xmlns:p14="http://schemas.microsoft.com/office/powerpoint/2010/main" val="3632798518"/>
      </p:ext>
    </p:extLst>
  </p:cSld>
  <p:clrMapOvr>
    <a:masterClrMapping/>
  </p:clrMapOvr>
  <p:transition spd="slow" advClick="0" advTm="30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250"/>
                                        <p:tgtEl>
                                          <p:spTgt spid="6"/>
                                        </p:tgtEl>
                                      </p:cBhvr>
                                    </p:animEffect>
                                  </p:childTnLst>
                                </p:cTn>
                              </p:par>
                              <p:par>
                                <p:cTn id="11" presetID="10" presetClass="entr" presetSubtype="0" fill="hold" grpId="0" nodeType="withEffect">
                                  <p:stCondLst>
                                    <p:cond delay="105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250"/>
                                        <p:tgtEl>
                                          <p:spTgt spid="12"/>
                                        </p:tgtEl>
                                      </p:cBhvr>
                                    </p:animEffect>
                                  </p:childTnLst>
                                </p:cTn>
                              </p:par>
                              <p:par>
                                <p:cTn id="14" presetID="10" presetClass="entr" presetSubtype="0" fill="hold" grpId="0" nodeType="withEffect">
                                  <p:stCondLst>
                                    <p:cond delay="140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2" grpId="0" animBg="1"/>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6248400"/>
          </a:xfrm>
        </p:spPr>
        <p:txBody>
          <a:bodyPr>
            <a:normAutofit fontScale="90000"/>
          </a:bodyPr>
          <a:lstStyle/>
          <a:p>
            <a:r>
              <a:rPr lang="en-US" sz="3200" dirty="0">
                <a:solidFill>
                  <a:schemeClr val="bg1"/>
                </a:solidFill>
                <a:latin typeface="Times New Roman" pitchFamily="18" charset="0"/>
                <a:cs typeface="Times New Roman" pitchFamily="18" charset="0"/>
              </a:rPr>
              <a:t>Each Time Diary offers a different  chunk of a schedule from a typical college </a:t>
            </a:r>
            <a:r>
              <a:rPr lang="en-US" sz="3200" dirty="0" smtClean="0">
                <a:solidFill>
                  <a:schemeClr val="bg1"/>
                </a:solidFill>
                <a:latin typeface="Times New Roman" pitchFamily="18" charset="0"/>
                <a:cs typeface="Times New Roman" pitchFamily="18" charset="0"/>
              </a:rPr>
              <a:t>student.</a:t>
            </a:r>
            <a:br>
              <a:rPr lang="en-US" sz="3200" dirty="0" smtClean="0">
                <a:solidFill>
                  <a:schemeClr val="bg1"/>
                </a:solidFill>
                <a:latin typeface="Times New Roman" pitchFamily="18" charset="0"/>
                <a:cs typeface="Times New Roman" pitchFamily="18" charset="0"/>
              </a:rPr>
            </a:br>
            <a:r>
              <a:rPr lang="en-US" sz="3200" dirty="0" smtClean="0">
                <a:solidFill>
                  <a:schemeClr val="bg1"/>
                </a:solidFill>
                <a:latin typeface="Times New Roman" pitchFamily="18" charset="0"/>
                <a:cs typeface="Times New Roman" pitchFamily="18" charset="0"/>
              </a:rPr>
              <a:t/>
            </a:r>
            <a:br>
              <a:rPr lang="en-US" sz="3200" dirty="0" smtClean="0">
                <a:solidFill>
                  <a:schemeClr val="bg1"/>
                </a:solidFill>
                <a:latin typeface="Times New Roman" pitchFamily="18" charset="0"/>
                <a:cs typeface="Times New Roman" pitchFamily="18" charset="0"/>
              </a:rPr>
            </a:br>
            <a:r>
              <a:rPr lang="en-US" sz="3200" dirty="0" smtClean="0">
                <a:solidFill>
                  <a:schemeClr val="bg1"/>
                </a:solidFill>
                <a:latin typeface="Times New Roman" pitchFamily="18" charset="0"/>
                <a:cs typeface="Times New Roman" pitchFamily="18" charset="0"/>
              </a:rPr>
              <a:t>In </a:t>
            </a:r>
            <a:r>
              <a:rPr lang="en-US" sz="3200" dirty="0">
                <a:solidFill>
                  <a:schemeClr val="bg1"/>
                </a:solidFill>
                <a:latin typeface="Times New Roman" pitchFamily="18" charset="0"/>
                <a:cs typeface="Times New Roman" pitchFamily="18" charset="0"/>
              </a:rPr>
              <a:t>each </a:t>
            </a:r>
            <a:r>
              <a:rPr lang="en-US" sz="3200" dirty="0" smtClean="0">
                <a:solidFill>
                  <a:schemeClr val="bg1"/>
                </a:solidFill>
                <a:latin typeface="Times New Roman" pitchFamily="18" charset="0"/>
                <a:cs typeface="Times New Roman" pitchFamily="18" charset="0"/>
              </a:rPr>
              <a:t>schedule I noticed </a:t>
            </a:r>
            <a:r>
              <a:rPr lang="en-US" sz="3200" dirty="0">
                <a:solidFill>
                  <a:schemeClr val="bg1"/>
                </a:solidFill>
                <a:latin typeface="Times New Roman" pitchFamily="18" charset="0"/>
                <a:cs typeface="Times New Roman" pitchFamily="18" charset="0"/>
              </a:rPr>
              <a:t>there is a small amount of time dedicated to schoolwork or </a:t>
            </a:r>
            <a:r>
              <a:rPr lang="en-US" sz="3200" dirty="0" smtClean="0">
                <a:solidFill>
                  <a:schemeClr val="bg1"/>
                </a:solidFill>
                <a:latin typeface="Times New Roman" pitchFamily="18" charset="0"/>
                <a:cs typeface="Times New Roman" pitchFamily="18" charset="0"/>
              </a:rPr>
              <a:t>studying, and a larger portion dedicated </a:t>
            </a:r>
            <a:r>
              <a:rPr lang="en-US" sz="3200" dirty="0">
                <a:solidFill>
                  <a:schemeClr val="bg1"/>
                </a:solidFill>
                <a:latin typeface="Times New Roman" pitchFamily="18" charset="0"/>
                <a:cs typeface="Times New Roman" pitchFamily="18" charset="0"/>
              </a:rPr>
              <a:t>to socializing or relaxing</a:t>
            </a:r>
            <a:r>
              <a:rPr lang="en-US" sz="3200" dirty="0" smtClean="0">
                <a:solidFill>
                  <a:schemeClr val="bg1"/>
                </a:solidFill>
                <a:latin typeface="Times New Roman" pitchFamily="18" charset="0"/>
                <a:cs typeface="Times New Roman" pitchFamily="18" charset="0"/>
              </a:rPr>
              <a:t>. I believe students choose to just relax after a long day of classes or test taking. After some time they either forget about their work, or are too caught up in either talking with friends or playing on their computer to bother to begin. Again, distractions begin to play a key role in a college student’s life.</a:t>
            </a:r>
            <a:r>
              <a:rPr lang="en-US" sz="3200" dirty="0">
                <a:solidFill>
                  <a:schemeClr val="bg1"/>
                </a:solidFill>
                <a:latin typeface="Times New Roman" pitchFamily="18" charset="0"/>
                <a:cs typeface="Times New Roman" pitchFamily="18" charset="0"/>
              </a:rPr>
              <a:t/>
            </a:r>
            <a:br>
              <a:rPr lang="en-US" sz="3200" dirty="0">
                <a:solidFill>
                  <a:schemeClr val="bg1"/>
                </a:solidFill>
                <a:latin typeface="Times New Roman" pitchFamily="18" charset="0"/>
                <a:cs typeface="Times New Roman" pitchFamily="18" charset="0"/>
              </a:rPr>
            </a:br>
            <a:endParaRPr lang="en-US" sz="3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962218848"/>
      </p:ext>
    </p:extLst>
  </p:cSld>
  <p:clrMapOvr>
    <a:masterClrMapping/>
  </p:clrMapOvr>
  <p:transition spd="slow" advClick="0" advTm="2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anim calcmode="lin" valueType="num">
                                      <p:cBhvr>
                                        <p:cTn id="8" dur="1250" fill="hold"/>
                                        <p:tgtEl>
                                          <p:spTgt spid="2"/>
                                        </p:tgtEl>
                                        <p:attrNameLst>
                                          <p:attrName>ppt_x</p:attrName>
                                        </p:attrNameLst>
                                      </p:cBhvr>
                                      <p:tavLst>
                                        <p:tav tm="0">
                                          <p:val>
                                            <p:strVal val="#ppt_x"/>
                                          </p:val>
                                        </p:tav>
                                        <p:tav tm="100000">
                                          <p:val>
                                            <p:strVal val="#ppt_x"/>
                                          </p:val>
                                        </p:tav>
                                      </p:tavLst>
                                    </p:anim>
                                    <p:anim calcmode="lin" valueType="num">
                                      <p:cBhvr>
                                        <p:cTn id="9" dur="125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6" name="Rounded Rectangle 5"/>
          <p:cNvSpPr/>
          <p:nvPr/>
        </p:nvSpPr>
        <p:spPr>
          <a:xfrm>
            <a:off x="1447800" y="152400"/>
            <a:ext cx="6096000" cy="838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solidFill>
                  <a:schemeClr val="tx2">
                    <a:lumMod val="75000"/>
                  </a:schemeClr>
                </a:solidFill>
              </a:rPr>
              <a:t>Do you believe you spend more time socializing than you do studying or doing work?</a:t>
            </a:r>
            <a:endParaRPr lang="en-US" dirty="0">
              <a:solidFill>
                <a:schemeClr val="tx2">
                  <a:lumMod val="75000"/>
                </a:schemeClr>
              </a:solidFill>
            </a:endParaRPr>
          </a:p>
        </p:txBody>
      </p:sp>
      <p:sp>
        <p:nvSpPr>
          <p:cNvPr id="5" name="Cloud Callout 4"/>
          <p:cNvSpPr/>
          <p:nvPr/>
        </p:nvSpPr>
        <p:spPr>
          <a:xfrm>
            <a:off x="1524000" y="1489364"/>
            <a:ext cx="6317673" cy="2854036"/>
          </a:xfrm>
          <a:prstGeom prst="cloudCallout">
            <a:avLst>
              <a:gd name="adj1" fmla="val -40833"/>
              <a:gd name="adj2" fmla="val 952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a:r>
          </a:p>
          <a:p>
            <a:pPr algn="ctr"/>
            <a:endParaRPr lang="en-US" dirty="0"/>
          </a:p>
          <a:p>
            <a:pPr algn="ctr"/>
            <a:r>
              <a:rPr lang="en-US" dirty="0" smtClean="0"/>
              <a:t>“I socialize a lot, ﻿my mom tells me to shut up a lot. So I talk a lot. I usually try to start things (homework), but just end up giving up because I'm too distracted by everyone around me and everything that's going on.”</a:t>
            </a:r>
          </a:p>
          <a:p>
            <a:pPr algn="ctr"/>
            <a:r>
              <a:rPr lang="en-US" dirty="0" smtClean="0"/>
              <a:t>- CA, Sophomore</a:t>
            </a:r>
          </a:p>
          <a:p>
            <a:r>
              <a:rPr lang="en-US" dirty="0"/>
              <a:t/>
            </a:r>
            <a:br>
              <a:rPr lang="en-US" dirty="0"/>
            </a:br>
            <a:endParaRPr lang="en-US" dirty="0"/>
          </a:p>
        </p:txBody>
      </p:sp>
      <p:sp>
        <p:nvSpPr>
          <p:cNvPr id="11" name="Rounded Rectangle 10"/>
          <p:cNvSpPr/>
          <p:nvPr/>
        </p:nvSpPr>
        <p:spPr>
          <a:xfrm>
            <a:off x="1887682" y="211282"/>
            <a:ext cx="5334000" cy="72043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t>What do you do during your free time?</a:t>
            </a:r>
          </a:p>
        </p:txBody>
      </p:sp>
      <p:sp>
        <p:nvSpPr>
          <p:cNvPr id="12" name="Cloud Callout 11"/>
          <p:cNvSpPr/>
          <p:nvPr/>
        </p:nvSpPr>
        <p:spPr>
          <a:xfrm>
            <a:off x="2514598" y="1600200"/>
            <a:ext cx="4572001" cy="2743200"/>
          </a:xfrm>
          <a:prstGeom prst="cloudCallout">
            <a:avLst>
              <a:gd name="adj1" fmla="val -61243"/>
              <a:gd name="adj2" fmla="val 94729"/>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“Spent </a:t>
            </a:r>
            <a:r>
              <a:rPr lang="en-US" dirty="0"/>
              <a:t>on the internet, socializing, or maybe </a:t>
            </a:r>
            <a:r>
              <a:rPr lang="en-US" dirty="0" smtClean="0"/>
              <a:t>sleeping.”</a:t>
            </a:r>
          </a:p>
          <a:p>
            <a:pPr algn="ctr"/>
            <a:r>
              <a:rPr lang="en-US" dirty="0" smtClean="0"/>
              <a:t>- History Ed. Major, Senior</a:t>
            </a:r>
            <a:endParaRPr lang="en-US" dirty="0"/>
          </a:p>
        </p:txBody>
      </p:sp>
      <p:sp>
        <p:nvSpPr>
          <p:cNvPr id="13" name="Cloud Callout 12"/>
          <p:cNvSpPr/>
          <p:nvPr/>
        </p:nvSpPr>
        <p:spPr>
          <a:xfrm>
            <a:off x="1905000" y="1600200"/>
            <a:ext cx="6172202" cy="2590800"/>
          </a:xfrm>
          <a:prstGeom prst="cloudCallout">
            <a:avLst>
              <a:gd name="adj1" fmla="val -54733"/>
              <a:gd name="adj2" fmla="val 110237"/>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 </a:t>
            </a:r>
            <a:r>
              <a:rPr lang="en-US" dirty="0" smtClean="0"/>
              <a:t>”If </a:t>
            </a:r>
            <a:r>
              <a:rPr lang="en-US" dirty="0"/>
              <a:t>I have tests coming up I'll study if not just try to relax in some way, watch tv, games, </a:t>
            </a:r>
            <a:r>
              <a:rPr lang="en-US" dirty="0" smtClean="0"/>
              <a:t>sports.”</a:t>
            </a:r>
          </a:p>
          <a:p>
            <a:pPr algn="ctr"/>
            <a:r>
              <a:rPr lang="en-US" dirty="0" smtClean="0"/>
              <a:t>- Chemical Engineering Major, Sophomore</a:t>
            </a:r>
          </a:p>
        </p:txBody>
      </p:sp>
      <p:sp>
        <p:nvSpPr>
          <p:cNvPr id="16" name="Rectangle 15"/>
          <p:cNvSpPr/>
          <p:nvPr/>
        </p:nvSpPr>
        <p:spPr>
          <a:xfrm>
            <a:off x="7792251" y="6285780"/>
            <a:ext cx="1205779" cy="369332"/>
          </a:xfrm>
          <a:prstGeom prst="rect">
            <a:avLst/>
          </a:prstGeom>
        </p:spPr>
        <p:txBody>
          <a:bodyPr wrap="none">
            <a:spAutoFit/>
          </a:bodyPr>
          <a:lstStyle/>
          <a:p>
            <a:r>
              <a:rPr lang="en-US" b="1" dirty="0">
                <a:solidFill>
                  <a:srgbClr val="00B050"/>
                </a:solidFill>
              </a:rPr>
              <a:t>* </a:t>
            </a:r>
            <a:r>
              <a:rPr lang="en-US" b="1" dirty="0" smtClean="0">
                <a:solidFill>
                  <a:srgbClr val="00B050"/>
                </a:solidFill>
              </a:rPr>
              <a:t>(2): </a:t>
            </a:r>
            <a:r>
              <a:rPr lang="en-US" b="1" dirty="0">
                <a:solidFill>
                  <a:srgbClr val="00B050"/>
                </a:solidFill>
              </a:rPr>
              <a:t>3 INs</a:t>
            </a:r>
          </a:p>
        </p:txBody>
      </p:sp>
      <p:sp>
        <p:nvSpPr>
          <p:cNvPr id="10" name="Cloud Callout 9"/>
          <p:cNvSpPr/>
          <p:nvPr/>
        </p:nvSpPr>
        <p:spPr>
          <a:xfrm>
            <a:off x="855517" y="1108364"/>
            <a:ext cx="7280565" cy="3692236"/>
          </a:xfrm>
          <a:prstGeom prst="cloudCallout">
            <a:avLst>
              <a:gd name="adj1" fmla="val -40833"/>
              <a:gd name="adj2" fmla="val 95227"/>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a:t>
            </a:r>
          </a:p>
          <a:p>
            <a:pPr algn="ctr"/>
            <a:endParaRPr lang="en-US" dirty="0"/>
          </a:p>
          <a:p>
            <a:pPr algn="ctr"/>
            <a:r>
              <a:rPr lang="en-US" dirty="0"/>
              <a:t>﻿</a:t>
            </a:r>
            <a:endParaRPr lang="en-US" dirty="0" smtClean="0"/>
          </a:p>
          <a:p>
            <a:pPr algn="ctr"/>
            <a:r>
              <a:rPr lang="en-US" dirty="0" smtClean="0"/>
              <a:t>“I </a:t>
            </a:r>
            <a:r>
              <a:rPr lang="en-US" dirty="0"/>
              <a:t>try to keep a decent balance, but I usually tend to hang out with people more. Sometimes I try to do so work and study, and then my roommate gets me all distracted by tv or talking. I will have to stay up a lot later because I just can't stay focused during the day for work, and then later on I'm so tired I can't focus. And then I don't get enough sleep and skip a class</a:t>
            </a:r>
            <a:r>
              <a:rPr lang="en-US" dirty="0" smtClean="0"/>
              <a:t>.”</a:t>
            </a:r>
          </a:p>
          <a:p>
            <a:pPr algn="ctr"/>
            <a:r>
              <a:rPr lang="en-US" dirty="0" smtClean="0"/>
              <a:t>- Marketing Major, Senior</a:t>
            </a:r>
            <a:endParaRPr lang="en-US" dirty="0"/>
          </a:p>
          <a:p>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513670267"/>
      </p:ext>
    </p:extLst>
  </p:cSld>
  <p:clrMapOvr>
    <a:masterClrMapping/>
  </p:clrMapOvr>
  <p:transition spd="slow" advClick="0" advTm="4555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250"/>
                                        <p:tgtEl>
                                          <p:spTgt spid="6"/>
                                        </p:tgtEl>
                                      </p:cBhvr>
                                    </p:animEffect>
                                  </p:childTnLst>
                                </p:cTn>
                              </p:par>
                              <p:par>
                                <p:cTn id="8" presetID="10" presetClass="exit" presetSubtype="0" fill="hold" grpId="1" nodeType="withEffect">
                                  <p:stCondLst>
                                    <p:cond delay="20750"/>
                                  </p:stCondLst>
                                  <p:childTnLst>
                                    <p:animEffect transition="out" filter="fade">
                                      <p:cBhvr>
                                        <p:cTn id="9" dur="1250"/>
                                        <p:tgtEl>
                                          <p:spTgt spid="6"/>
                                        </p:tgtEl>
                                      </p:cBhvr>
                                    </p:animEffect>
                                    <p:set>
                                      <p:cBhvr>
                                        <p:cTn id="10" dur="1" fill="hold">
                                          <p:stCondLst>
                                            <p:cond delay="1249"/>
                                          </p:stCondLst>
                                        </p:cTn>
                                        <p:tgtEl>
                                          <p:spTgt spid="6"/>
                                        </p:tgtEl>
                                        <p:attrNameLst>
                                          <p:attrName>style.visibility</p:attrName>
                                        </p:attrNameLst>
                                      </p:cBhvr>
                                      <p:to>
                                        <p:strVal val="hidden"/>
                                      </p:to>
                                    </p:set>
                                  </p:childTnLst>
                                </p:cTn>
                              </p:par>
                              <p:par>
                                <p:cTn id="11" presetID="10" presetClass="entr" presetSubtype="0" fill="hold" grpId="0" nodeType="withEffect">
                                  <p:stCondLst>
                                    <p:cond delay="25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250"/>
                                        <p:tgtEl>
                                          <p:spTgt spid="5"/>
                                        </p:tgtEl>
                                      </p:cBhvr>
                                    </p:animEffect>
                                  </p:childTnLst>
                                </p:cTn>
                              </p:par>
                              <p:par>
                                <p:cTn id="14" presetID="16" presetClass="exit" presetSubtype="21" fill="hold" grpId="1" nodeType="withEffect">
                                  <p:stCondLst>
                                    <p:cond delay="10500"/>
                                  </p:stCondLst>
                                  <p:childTnLst>
                                    <p:animEffect transition="out" filter="barn(inVertical)">
                                      <p:cBhvr>
                                        <p:cTn id="15" dur="1250"/>
                                        <p:tgtEl>
                                          <p:spTgt spid="5"/>
                                        </p:tgtEl>
                                      </p:cBhvr>
                                    </p:animEffect>
                                    <p:set>
                                      <p:cBhvr>
                                        <p:cTn id="16" dur="1" fill="hold">
                                          <p:stCondLst>
                                            <p:cond delay="1249"/>
                                          </p:stCondLst>
                                        </p:cTn>
                                        <p:tgtEl>
                                          <p:spTgt spid="5"/>
                                        </p:tgtEl>
                                        <p:attrNameLst>
                                          <p:attrName>style.visibility</p:attrName>
                                        </p:attrNameLst>
                                      </p:cBhvr>
                                      <p:to>
                                        <p:strVal val="hidden"/>
                                      </p:to>
                                    </p:set>
                                  </p:childTnLst>
                                </p:cTn>
                              </p:par>
                              <p:par>
                                <p:cTn id="17" presetID="10" presetClass="entr" presetSubtype="0" fill="hold" grpId="0" nodeType="withEffect">
                                  <p:stCondLst>
                                    <p:cond delay="120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250"/>
                                        <p:tgtEl>
                                          <p:spTgt spid="10"/>
                                        </p:tgtEl>
                                      </p:cBhvr>
                                    </p:animEffect>
                                  </p:childTnLst>
                                </p:cTn>
                              </p:par>
                              <p:par>
                                <p:cTn id="20" presetID="10" presetClass="exit" presetSubtype="0" fill="hold" grpId="1" nodeType="withEffect">
                                  <p:stCondLst>
                                    <p:cond delay="20500"/>
                                  </p:stCondLst>
                                  <p:childTnLst>
                                    <p:animEffect transition="out" filter="fade">
                                      <p:cBhvr>
                                        <p:cTn id="21" dur="1250"/>
                                        <p:tgtEl>
                                          <p:spTgt spid="10"/>
                                        </p:tgtEl>
                                      </p:cBhvr>
                                    </p:animEffect>
                                    <p:set>
                                      <p:cBhvr>
                                        <p:cTn id="22" dur="1" fill="hold">
                                          <p:stCondLst>
                                            <p:cond delay="1249"/>
                                          </p:stCondLst>
                                        </p:cTn>
                                        <p:tgtEl>
                                          <p:spTgt spid="10"/>
                                        </p:tgtEl>
                                        <p:attrNameLst>
                                          <p:attrName>style.visibility</p:attrName>
                                        </p:attrNameLst>
                                      </p:cBhvr>
                                      <p:to>
                                        <p:strVal val="hidden"/>
                                      </p:to>
                                    </p:set>
                                  </p:childTnLst>
                                </p:cTn>
                              </p:par>
                              <p:par>
                                <p:cTn id="23" presetID="10" presetClass="entr" presetSubtype="0" fill="hold" grpId="0" nodeType="withEffect">
                                  <p:stCondLst>
                                    <p:cond delay="2125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250"/>
                                        <p:tgtEl>
                                          <p:spTgt spid="11"/>
                                        </p:tgtEl>
                                      </p:cBhvr>
                                    </p:animEffect>
                                  </p:childTnLst>
                                </p:cTn>
                              </p:par>
                              <p:par>
                                <p:cTn id="26" presetID="10" presetClass="exit" presetSubtype="0" fill="hold" grpId="1" nodeType="withEffect">
                                  <p:stCondLst>
                                    <p:cond delay="35500"/>
                                  </p:stCondLst>
                                  <p:childTnLst>
                                    <p:animEffect transition="out" filter="fade">
                                      <p:cBhvr>
                                        <p:cTn id="27" dur="1250"/>
                                        <p:tgtEl>
                                          <p:spTgt spid="11"/>
                                        </p:tgtEl>
                                      </p:cBhvr>
                                    </p:animEffect>
                                    <p:set>
                                      <p:cBhvr>
                                        <p:cTn id="28" dur="1" fill="hold">
                                          <p:stCondLst>
                                            <p:cond delay="1249"/>
                                          </p:stCondLst>
                                        </p:cTn>
                                        <p:tgtEl>
                                          <p:spTgt spid="11"/>
                                        </p:tgtEl>
                                        <p:attrNameLst>
                                          <p:attrName>style.visibility</p:attrName>
                                        </p:attrNameLst>
                                      </p:cBhvr>
                                      <p:to>
                                        <p:strVal val="hidden"/>
                                      </p:to>
                                    </p:set>
                                  </p:childTnLst>
                                </p:cTn>
                              </p:par>
                              <p:par>
                                <p:cTn id="29" presetID="10" presetClass="entr" presetSubtype="0" fill="hold" grpId="0" nodeType="withEffect">
                                  <p:stCondLst>
                                    <p:cond delay="225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250"/>
                                        <p:tgtEl>
                                          <p:spTgt spid="12"/>
                                        </p:tgtEl>
                                      </p:cBhvr>
                                    </p:animEffect>
                                  </p:childTnLst>
                                </p:cTn>
                              </p:par>
                              <p:par>
                                <p:cTn id="32" presetID="10" presetClass="exit" presetSubtype="0" fill="hold" grpId="1" nodeType="withEffect">
                                  <p:stCondLst>
                                    <p:cond delay="28500"/>
                                  </p:stCondLst>
                                  <p:childTnLst>
                                    <p:animEffect transition="out" filter="fade">
                                      <p:cBhvr>
                                        <p:cTn id="33" dur="1250"/>
                                        <p:tgtEl>
                                          <p:spTgt spid="12"/>
                                        </p:tgtEl>
                                      </p:cBhvr>
                                    </p:animEffect>
                                    <p:set>
                                      <p:cBhvr>
                                        <p:cTn id="34" dur="1" fill="hold">
                                          <p:stCondLst>
                                            <p:cond delay="1249"/>
                                          </p:stCondLst>
                                        </p:cTn>
                                        <p:tgtEl>
                                          <p:spTgt spid="12"/>
                                        </p:tgtEl>
                                        <p:attrNameLst>
                                          <p:attrName>style.visibility</p:attrName>
                                        </p:attrNameLst>
                                      </p:cBhvr>
                                      <p:to>
                                        <p:strVal val="hidden"/>
                                      </p:to>
                                    </p:set>
                                  </p:childTnLst>
                                </p:cTn>
                              </p:par>
                              <p:par>
                                <p:cTn id="35" presetID="10" presetClass="entr" presetSubtype="0" fill="hold" grpId="0" nodeType="withEffect">
                                  <p:stCondLst>
                                    <p:cond delay="30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250"/>
                                        <p:tgtEl>
                                          <p:spTgt spid="13"/>
                                        </p:tgtEl>
                                      </p:cBhvr>
                                    </p:animEffect>
                                  </p:childTnLst>
                                </p:cTn>
                              </p:par>
                              <p:par>
                                <p:cTn id="38" presetID="10" presetClass="exit" presetSubtype="0" fill="hold" grpId="1" nodeType="withEffect">
                                  <p:stCondLst>
                                    <p:cond delay="34250"/>
                                  </p:stCondLst>
                                  <p:childTnLst>
                                    <p:animEffect transition="out" filter="fade">
                                      <p:cBhvr>
                                        <p:cTn id="39" dur="1250"/>
                                        <p:tgtEl>
                                          <p:spTgt spid="13"/>
                                        </p:tgtEl>
                                      </p:cBhvr>
                                    </p:animEffect>
                                    <p:set>
                                      <p:cBhvr>
                                        <p:cTn id="40" dur="1" fill="hold">
                                          <p:stCondLst>
                                            <p:cond delay="124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5" grpId="0" animBg="1"/>
      <p:bldP spid="5" grpId="1" animBg="1"/>
      <p:bldP spid="11" grpId="0" animBg="1"/>
      <p:bldP spid="11" grpId="1" animBg="1"/>
      <p:bldP spid="12" grpId="0" animBg="1"/>
      <p:bldP spid="12" grpId="1" animBg="1"/>
      <p:bldP spid="13" grpId="0" animBg="1"/>
      <p:bldP spid="13" grpId="1" animBg="1"/>
      <p:bldP spid="10" grpId="0" animBg="1"/>
      <p:bldP spid="10"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27038"/>
            <a:ext cx="8229600" cy="5973762"/>
          </a:xfrm>
        </p:spPr>
        <p:txBody>
          <a:bodyPr>
            <a:normAutofit fontScale="90000"/>
          </a:bodyPr>
          <a:lstStyle/>
          <a:p>
            <a:r>
              <a:rPr lang="en-US" sz="3600" b="1" dirty="0" smtClean="0">
                <a:solidFill>
                  <a:schemeClr val="bg1"/>
                </a:solidFill>
                <a:latin typeface="Times New Roman" pitchFamily="18" charset="0"/>
                <a:cs typeface="Times New Roman" pitchFamily="18" charset="0"/>
              </a:rPr>
              <a:t>By looking at these interviews, it is even easier to see how pressures from other dorm hall residence, especially roommates, can affect a student’s work ability.</a:t>
            </a:r>
            <a:br>
              <a:rPr lang="en-US" sz="3600" b="1" dirty="0" smtClean="0">
                <a:solidFill>
                  <a:schemeClr val="bg1"/>
                </a:solidFill>
                <a:latin typeface="Times New Roman" pitchFamily="18" charset="0"/>
                <a:cs typeface="Times New Roman" pitchFamily="18" charset="0"/>
              </a:rPr>
            </a:br>
            <a:r>
              <a:rPr lang="en-US" sz="3200" dirty="0" smtClean="0">
                <a:solidFill>
                  <a:schemeClr val="bg1"/>
                </a:solidFill>
                <a:latin typeface="Times New Roman" pitchFamily="18" charset="0"/>
                <a:cs typeface="Times New Roman" pitchFamily="18" charset="0"/>
              </a:rPr>
              <a:t/>
            </a:r>
            <a:br>
              <a:rPr lang="en-US" sz="3200" dirty="0" smtClean="0">
                <a:solidFill>
                  <a:schemeClr val="bg1"/>
                </a:solidFill>
                <a:latin typeface="Times New Roman" pitchFamily="18" charset="0"/>
                <a:cs typeface="Times New Roman" pitchFamily="18" charset="0"/>
              </a:rPr>
            </a:br>
            <a:r>
              <a:rPr lang="en-US" sz="3200" dirty="0" smtClean="0">
                <a:solidFill>
                  <a:schemeClr val="bg1"/>
                </a:solidFill>
                <a:latin typeface="Times New Roman" pitchFamily="18" charset="0"/>
                <a:cs typeface="Times New Roman" pitchFamily="18" charset="0"/>
              </a:rPr>
              <a:t> I also noticed how some students work only if it’s absolutely necessary. With distractions like a roommate, or putting work off, many students may suffer the consequences of having to do work late into the night, early in the morning, or not at all. Then, once a new day begins, the entire process begins again</a:t>
            </a:r>
            <a:r>
              <a:rPr lang="en-US" sz="3200" dirty="0" smtClean="0">
                <a:solidFill>
                  <a:schemeClr val="bg1"/>
                </a:solidFill>
                <a:latin typeface="Times New Roman" pitchFamily="18" charset="0"/>
                <a:cs typeface="Times New Roman" pitchFamily="18" charset="0"/>
              </a:rPr>
              <a:t>. This could be caused by what was mentioned before, and that is the presence of more personal and “fun” objects.</a:t>
            </a:r>
            <a:endParaRPr lang="en-US" sz="32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359598991"/>
      </p:ext>
    </p:extLst>
  </p:cSld>
  <p:clrMapOvr>
    <a:masterClrMapping/>
  </p:clrMapOvr>
  <p:transition spd="slow" advClick="0" advTm="28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05825"/>
            <a:ext cx="6553200" cy="584775"/>
          </a:xfrm>
          <a:prstGeom prst="rect">
            <a:avLst/>
          </a:prstGeom>
          <a:noFill/>
        </p:spPr>
        <p:txBody>
          <a:bodyPr wrap="square" rtlCol="0">
            <a:spAutoFit/>
          </a:bodyPr>
          <a:lstStyle/>
          <a:p>
            <a:r>
              <a:rPr lang="en-US" sz="3200" dirty="0" smtClean="0">
                <a:latin typeface="Elephant" pitchFamily="18" charset="0"/>
              </a:rPr>
              <a:t>A Word From the Author…</a:t>
            </a:r>
            <a:endParaRPr lang="en-US" sz="3200" dirty="0">
              <a:latin typeface="Elephant" pitchFamily="18" charset="0"/>
            </a:endParaRPr>
          </a:p>
        </p:txBody>
      </p:sp>
      <p:sp>
        <p:nvSpPr>
          <p:cNvPr id="6" name="Rectangle 5"/>
          <p:cNvSpPr/>
          <p:nvPr/>
        </p:nvSpPr>
        <p:spPr>
          <a:xfrm>
            <a:off x="228600" y="1364672"/>
            <a:ext cx="3671456" cy="4655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itchFamily="2" charset="2"/>
              <a:buChar char="Ø"/>
            </a:pPr>
            <a:r>
              <a:rPr lang="en-US" dirty="0" smtClean="0">
                <a:solidFill>
                  <a:schemeClr val="tx2">
                    <a:lumMod val="50000"/>
                  </a:schemeClr>
                </a:solidFill>
              </a:rPr>
              <a:t>In </a:t>
            </a:r>
            <a:r>
              <a:rPr lang="en-US" i="1" dirty="0" smtClean="0">
                <a:solidFill>
                  <a:schemeClr val="tx2">
                    <a:lumMod val="50000"/>
                  </a:schemeClr>
                </a:solidFill>
              </a:rPr>
              <a:t>My Freshman Year</a:t>
            </a:r>
            <a:r>
              <a:rPr lang="en-US" dirty="0" smtClean="0">
                <a:solidFill>
                  <a:schemeClr val="tx2">
                    <a:lumMod val="50000"/>
                  </a:schemeClr>
                </a:solidFill>
              </a:rPr>
              <a:t>, Rebekah Nathan engrossed herself with a college student lifestyle.</a:t>
            </a:r>
          </a:p>
          <a:p>
            <a:pPr algn="ctr"/>
            <a:endParaRPr lang="en-US" dirty="0" smtClean="0">
              <a:solidFill>
                <a:schemeClr val="tx2">
                  <a:lumMod val="50000"/>
                </a:schemeClr>
              </a:solidFill>
            </a:endParaRPr>
          </a:p>
          <a:p>
            <a:pPr marL="285750" indent="-285750" algn="ctr">
              <a:buFont typeface="Wingdings" pitchFamily="2" charset="2"/>
              <a:buChar char="Ø"/>
            </a:pPr>
            <a:r>
              <a:rPr lang="en-US" dirty="0" smtClean="0">
                <a:solidFill>
                  <a:schemeClr val="tx2">
                    <a:lumMod val="50000"/>
                  </a:schemeClr>
                </a:solidFill>
              </a:rPr>
              <a:t>Nathan mentions in her findings how students would often “express interest” in a movie night or other activities, but </a:t>
            </a:r>
            <a:r>
              <a:rPr lang="en-US" dirty="0" smtClean="0">
                <a:solidFill>
                  <a:srgbClr val="FFC000"/>
                </a:solidFill>
              </a:rPr>
              <a:t>rarely follow through.</a:t>
            </a:r>
          </a:p>
          <a:p>
            <a:pPr algn="ctr"/>
            <a:endParaRPr lang="en-US" dirty="0">
              <a:solidFill>
                <a:schemeClr val="tx2">
                  <a:lumMod val="50000"/>
                </a:schemeClr>
              </a:solidFill>
            </a:endParaRPr>
          </a:p>
          <a:p>
            <a:pPr marL="285750" indent="-285750" algn="ctr">
              <a:buFont typeface="Wingdings" pitchFamily="2" charset="2"/>
              <a:buChar char="Ø"/>
            </a:pPr>
            <a:r>
              <a:rPr lang="en-US" dirty="0" smtClean="0">
                <a:solidFill>
                  <a:schemeClr val="tx2">
                    <a:lumMod val="50000"/>
                  </a:schemeClr>
                </a:solidFill>
              </a:rPr>
              <a:t>Nathan also noted that lounges were a “get away” for students to escape a horrible roommate or loud environment.</a:t>
            </a:r>
          </a:p>
          <a:p>
            <a:pPr marL="285750" indent="-285750" algn="ctr">
              <a:buFont typeface="Wingdings" pitchFamily="2" charset="2"/>
              <a:buChar char="Ø"/>
            </a:pPr>
            <a:endParaRPr lang="en-US" dirty="0" smtClean="0">
              <a:solidFill>
                <a:schemeClr val="tx2">
                  <a:lumMod val="50000"/>
                </a:schemeClr>
              </a:solidFill>
            </a:endParaRPr>
          </a:p>
        </p:txBody>
      </p:sp>
      <p:sp>
        <p:nvSpPr>
          <p:cNvPr id="7" name="Right Arrow 6"/>
          <p:cNvSpPr/>
          <p:nvPr/>
        </p:nvSpPr>
        <p:spPr>
          <a:xfrm>
            <a:off x="4038600" y="3048000"/>
            <a:ext cx="1066800" cy="533400"/>
          </a:xfrm>
          <a:prstGeom prst="right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dirty="0"/>
          </a:p>
        </p:txBody>
      </p:sp>
      <p:sp>
        <p:nvSpPr>
          <p:cNvPr id="8" name="Rectangle 7"/>
          <p:cNvSpPr/>
          <p:nvPr/>
        </p:nvSpPr>
        <p:spPr>
          <a:xfrm>
            <a:off x="5257800" y="1364672"/>
            <a:ext cx="3671456" cy="46551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solidFill>
                  <a:schemeClr val="tx2">
                    <a:lumMod val="50000"/>
                  </a:schemeClr>
                </a:solidFill>
              </a:rPr>
              <a:t>I found college life at Bloomsburg University to be fairly similar to that of AnyU. Students will say they are joining a club or attending an activity, but they don’t actually go. Students were often distracted by other students. I did not, however, agree with her observation of lounges. I found the lounges in the dorms here to be the very place social gatherings began, regardless of anyone studying or doing work. </a:t>
            </a:r>
            <a:r>
              <a:rPr lang="en-US" dirty="0">
                <a:solidFill>
                  <a:schemeClr val="tx2">
                    <a:lumMod val="50000"/>
                  </a:schemeClr>
                </a:solidFill>
              </a:rPr>
              <a:t> </a:t>
            </a:r>
            <a:r>
              <a:rPr lang="en-US" dirty="0" smtClean="0">
                <a:solidFill>
                  <a:schemeClr val="tx2">
                    <a:lumMod val="50000"/>
                  </a:schemeClr>
                </a:solidFill>
              </a:rPr>
              <a:t>Most students would give up on doing their work, and socialize instead.</a:t>
            </a:r>
          </a:p>
          <a:p>
            <a:pPr marL="285750" indent="-285750" algn="ctr">
              <a:buFont typeface="Wingdings" pitchFamily="2" charset="2"/>
              <a:buChar char="Ø"/>
            </a:pPr>
            <a:endParaRPr lang="en-US" dirty="0" smtClean="0"/>
          </a:p>
        </p:txBody>
      </p:sp>
    </p:spTree>
    <p:extLst>
      <p:ext uri="{BB962C8B-B14F-4D97-AF65-F5344CB8AC3E}">
        <p14:creationId xmlns:p14="http://schemas.microsoft.com/office/powerpoint/2010/main" val="3485325305"/>
      </p:ext>
    </p:extLst>
  </p:cSld>
  <p:clrMapOvr>
    <a:masterClrMapping/>
  </p:clrMapOvr>
  <p:transition spd="slow" advClick="0" advTm="3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42" presetClass="entr" presetSubtype="0" fill="hold" grpId="0" nodeType="withEffect">
                                  <p:stCondLst>
                                    <p:cond delay="225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par>
                                <p:cTn id="26" presetID="16" presetClass="entr" presetSubtype="21" fill="hold" grpId="0" nodeType="withEffect">
                                  <p:stCondLst>
                                    <p:cond delay="1400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1000"/>
                                        <p:tgtEl>
                                          <p:spTgt spid="7"/>
                                        </p:tgtEl>
                                      </p:cBhvr>
                                    </p:animEffect>
                                  </p:childTnLst>
                                </p:cTn>
                              </p:par>
                              <p:par>
                                <p:cTn id="29" presetID="42" presetClass="entr" presetSubtype="0" fill="hold" grpId="0" nodeType="withEffect">
                                  <p:stCondLst>
                                    <p:cond delay="150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476</TotalTime>
  <Words>1303</Words>
  <Application>Microsoft Office PowerPoint</Application>
  <PresentationFormat>On-screen Show (4:3)</PresentationFormat>
  <Paragraphs>90</Paragraphs>
  <Slides>10</Slides>
  <Notes>6</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College: Socializing With a Side of Academics?</vt:lpstr>
      <vt:lpstr>PowerPoint Presentation</vt:lpstr>
      <vt:lpstr>Methods: Dorm Room Pictures  For my first method I chose to observe dorm rooms and see how students reflect their personality into their personal space.</vt:lpstr>
      <vt:lpstr>PowerPoint Presentation</vt:lpstr>
      <vt:lpstr>PowerPoint Presentation</vt:lpstr>
      <vt:lpstr>Each Time Diary offers a different  chunk of a schedule from a typical college student.  In each schedule I noticed there is a small amount of time dedicated to schoolwork or studying, and a larger portion dedicated to socializing or relaxing. I believe students choose to just relax after a long day of classes or test taking. After some time they either forget about their work, or are too caught up in either talking with friends or playing on their computer to bother to begin. Again, distractions begin to play a key role in a college student’s life. </vt:lpstr>
      <vt:lpstr>PowerPoint Presentation</vt:lpstr>
      <vt:lpstr>By looking at these interviews, it is even easier to see how pressures from other dorm hall residence, especially roommates, can affect a student’s work ability.   I also noticed how some students work only if it’s absolutely necessary. With distractions like a roommate, or putting work off, many students may suffer the consequences of having to do work late into the night, early in the morning, or not at all. Then, once a new day begins, the entire process begins again. This could be caused by what was mentioned before, and that is the presence of more personal and “fun” objects.</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Socializing With a Side of Academics?</dc:title>
  <dc:creator>Hannah</dc:creator>
  <cp:lastModifiedBy>Hannah</cp:lastModifiedBy>
  <cp:revision>60</cp:revision>
  <dcterms:created xsi:type="dcterms:W3CDTF">2011-10-02T18:21:14Z</dcterms:created>
  <dcterms:modified xsi:type="dcterms:W3CDTF">2011-10-10T14:05:15Z</dcterms:modified>
</cp:coreProperties>
</file>